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7" r:id="rId2"/>
    <p:sldId id="258" r:id="rId3"/>
    <p:sldId id="259" r:id="rId4"/>
    <p:sldId id="319" r:id="rId5"/>
    <p:sldId id="321" r:id="rId6"/>
    <p:sldId id="262" r:id="rId7"/>
    <p:sldId id="263" r:id="rId8"/>
    <p:sldId id="264" r:id="rId9"/>
    <p:sldId id="322" r:id="rId10"/>
    <p:sldId id="335" r:id="rId11"/>
    <p:sldId id="323" r:id="rId12"/>
    <p:sldId id="336" r:id="rId13"/>
    <p:sldId id="324" r:id="rId14"/>
    <p:sldId id="325" r:id="rId15"/>
    <p:sldId id="338" r:id="rId16"/>
    <p:sldId id="326" r:id="rId17"/>
    <p:sldId id="340" r:id="rId18"/>
    <p:sldId id="327" r:id="rId19"/>
    <p:sldId id="339" r:id="rId20"/>
    <p:sldId id="329" r:id="rId21"/>
    <p:sldId id="269" r:id="rId22"/>
    <p:sldId id="300" r:id="rId23"/>
  </p:sldIdLst>
  <p:sldSz cx="12192000" cy="6858000"/>
  <p:notesSz cx="6858000" cy="9144000"/>
  <p:custDataLst>
    <p:tags r:id="rId2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71AB"/>
    <a:srgbClr val="5C8727"/>
    <a:srgbClr val="F19E1F"/>
    <a:srgbClr val="142248"/>
    <a:srgbClr val="A5A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51" autoAdjust="0"/>
    <p:restoredTop sz="90861"/>
  </p:normalViewPr>
  <p:slideViewPr>
    <p:cSldViewPr>
      <p:cViewPr>
        <p:scale>
          <a:sx n="72" d="100"/>
          <a:sy n="72" d="100"/>
        </p:scale>
        <p:origin x="824" y="5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tags" Target="tags/tag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/parkerantin/Dropbox/CyVerse%20PBA/Metrics/Cyverse%20User%20Data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parkerantin:Dropbox:CyVerse%20PBA:Presentations:CyVerse%20Publication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917558911335148"/>
          <c:y val="0.106943456789832"/>
          <c:w val="0.88673748870935"/>
          <c:h val="0.754142236085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Sheet1!$C$6</c:f>
              <c:strCache>
                <c:ptCount val="1"/>
                <c:pt idx="0">
                  <c:v>International</c:v>
                </c:pt>
              </c:strCache>
            </c:strRef>
          </c:tx>
          <c:spPr>
            <a:solidFill>
              <a:schemeClr val="accent1">
                <a:lumMod val="75000"/>
                <a:alpha val="68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Sheet1!$D$5:$I$5</c:f>
              <c:numCache>
                <c:formatCode>General</c:formatCode>
                <c:ptCount val="6"/>
                <c:pt idx="0">
                  <c:v>2011.0</c:v>
                </c:pt>
                <c:pt idx="1">
                  <c:v>2012.0</c:v>
                </c:pt>
                <c:pt idx="2">
                  <c:v>2013.0</c:v>
                </c:pt>
                <c:pt idx="3">
                  <c:v>2014.0</c:v>
                </c:pt>
                <c:pt idx="4">
                  <c:v>2015.0</c:v>
                </c:pt>
                <c:pt idx="5">
                  <c:v>2016.0</c:v>
                </c:pt>
              </c:numCache>
            </c:numRef>
          </c:cat>
          <c:val>
            <c:numRef>
              <c:f>Sheet1!$D$6:$I$6</c:f>
              <c:numCache>
                <c:formatCode>General</c:formatCode>
                <c:ptCount val="6"/>
                <c:pt idx="1">
                  <c:v>621.0</c:v>
                </c:pt>
                <c:pt idx="2">
                  <c:v>1953.0</c:v>
                </c:pt>
                <c:pt idx="3">
                  <c:v>4320.0</c:v>
                </c:pt>
                <c:pt idx="4">
                  <c:v>7225.0</c:v>
                </c:pt>
                <c:pt idx="5">
                  <c:v>10409.0</c:v>
                </c:pt>
              </c:numCache>
            </c:numRef>
          </c:val>
        </c:ser>
        <c:ser>
          <c:idx val="1"/>
          <c:order val="1"/>
          <c:tx>
            <c:strRef>
              <c:f>Sheet1!$C$7</c:f>
              <c:strCache>
                <c:ptCount val="1"/>
                <c:pt idx="0">
                  <c:v>US</c:v>
                </c:pt>
              </c:strCache>
            </c:strRef>
          </c:tx>
          <c:spPr>
            <a:solidFill>
              <a:srgbClr val="FF0000">
                <a:alpha val="48000"/>
              </a:srgbClr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Sheet1!$D$5:$I$5</c:f>
              <c:numCache>
                <c:formatCode>General</c:formatCode>
                <c:ptCount val="6"/>
                <c:pt idx="0">
                  <c:v>2011.0</c:v>
                </c:pt>
                <c:pt idx="1">
                  <c:v>2012.0</c:v>
                </c:pt>
                <c:pt idx="2">
                  <c:v>2013.0</c:v>
                </c:pt>
                <c:pt idx="3">
                  <c:v>2014.0</c:v>
                </c:pt>
                <c:pt idx="4">
                  <c:v>2015.0</c:v>
                </c:pt>
                <c:pt idx="5">
                  <c:v>2016.0</c:v>
                </c:pt>
              </c:numCache>
            </c:numRef>
          </c:cat>
          <c:val>
            <c:numRef>
              <c:f>Sheet1!$D$7:$I$7</c:f>
              <c:numCache>
                <c:formatCode>General</c:formatCode>
                <c:ptCount val="6"/>
                <c:pt idx="0">
                  <c:v>778.0</c:v>
                </c:pt>
                <c:pt idx="1">
                  <c:v>4601.0</c:v>
                </c:pt>
                <c:pt idx="2">
                  <c:v>13602.0</c:v>
                </c:pt>
                <c:pt idx="3">
                  <c:v>18031.0</c:v>
                </c:pt>
                <c:pt idx="4">
                  <c:v>22312.0</c:v>
                </c:pt>
                <c:pt idx="5">
                  <c:v>27695.0</c:v>
                </c:pt>
              </c:numCache>
            </c:numRef>
          </c:val>
        </c:ser>
        <c:ser>
          <c:idx val="2"/>
          <c:order val="2"/>
          <c:tx>
            <c:strRef>
              <c:f>Sheet1!$C$8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92D050">
                <a:alpha val="66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Sheet1!$D$5:$I$5</c:f>
              <c:numCache>
                <c:formatCode>General</c:formatCode>
                <c:ptCount val="6"/>
                <c:pt idx="0">
                  <c:v>2011.0</c:v>
                </c:pt>
                <c:pt idx="1">
                  <c:v>2012.0</c:v>
                </c:pt>
                <c:pt idx="2">
                  <c:v>2013.0</c:v>
                </c:pt>
                <c:pt idx="3">
                  <c:v>2014.0</c:v>
                </c:pt>
                <c:pt idx="4">
                  <c:v>2015.0</c:v>
                </c:pt>
                <c:pt idx="5">
                  <c:v>2016.0</c:v>
                </c:pt>
              </c:numCache>
            </c:numRef>
          </c:cat>
          <c:val>
            <c:numRef>
              <c:f>Sheet1!$D$8:$I$8</c:f>
              <c:numCache>
                <c:formatCode>General</c:formatCode>
                <c:ptCount val="6"/>
                <c:pt idx="0">
                  <c:v>3833.0</c:v>
                </c:pt>
                <c:pt idx="1">
                  <c:v>5222.0</c:v>
                </c:pt>
                <c:pt idx="2">
                  <c:v>15555.0</c:v>
                </c:pt>
                <c:pt idx="3">
                  <c:v>22351.0</c:v>
                </c:pt>
                <c:pt idx="4">
                  <c:v>29537.0</c:v>
                </c:pt>
                <c:pt idx="5">
                  <c:v>38104.0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43"/>
        <c:axId val="-1554859616"/>
        <c:axId val="-1554857840"/>
      </c:barChart>
      <c:catAx>
        <c:axId val="-1554859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554857840"/>
        <c:crosses val="autoZero"/>
        <c:auto val="1"/>
        <c:lblAlgn val="ctr"/>
        <c:lblOffset val="100"/>
        <c:noMultiLvlLbl val="0"/>
      </c:catAx>
      <c:valAx>
        <c:axId val="-1554857840"/>
        <c:scaling>
          <c:orientation val="minMax"/>
          <c:max val="400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>
            <a:softEdge rad="127000"/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554859616"/>
        <c:crosses val="autoZero"/>
        <c:crossBetween val="between"/>
      </c:valAx>
      <c:spPr>
        <a:noFill/>
        <a:ln>
          <a:noFill/>
        </a:ln>
        <a:effectLst>
          <a:softEdge rad="25400"/>
        </a:effectLst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738827608014032"/>
          <c:y val="0.0352629506837961"/>
          <c:w val="0.70558282528093"/>
          <c:h val="0.90153522585992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Sheet1!$B$19</c:f>
              <c:strCache>
                <c:ptCount val="1"/>
                <c:pt idx="0">
                  <c:v>Biology Publications</c:v>
                </c:pt>
              </c:strCache>
            </c:strRef>
          </c:tx>
          <c:spPr>
            <a:effectLst>
              <a:outerShdw blurRad="40000" dist="35687" dir="2400000" rotWithShape="0">
                <a:srgbClr val="000000">
                  <a:alpha val="35000"/>
                </a:srgbClr>
              </a:outerShdw>
            </a:effectLst>
          </c:spPr>
          <c:invertIfNegative val="0"/>
          <c:cat>
            <c:numRef>
              <c:f>Sheet1!$A$20:$A$28</c:f>
              <c:numCache>
                <c:formatCode>General</c:formatCode>
                <c:ptCount val="9"/>
                <c:pt idx="0">
                  <c:v>2008.0</c:v>
                </c:pt>
                <c:pt idx="1">
                  <c:v>2009.0</c:v>
                </c:pt>
                <c:pt idx="2">
                  <c:v>2010.0</c:v>
                </c:pt>
                <c:pt idx="3">
                  <c:v>2011.0</c:v>
                </c:pt>
                <c:pt idx="4">
                  <c:v>2012.0</c:v>
                </c:pt>
                <c:pt idx="5">
                  <c:v>2013.0</c:v>
                </c:pt>
                <c:pt idx="6">
                  <c:v>2014.0</c:v>
                </c:pt>
                <c:pt idx="7">
                  <c:v>2015.0</c:v>
                </c:pt>
                <c:pt idx="8">
                  <c:v>2016.0</c:v>
                </c:pt>
              </c:numCache>
            </c:numRef>
          </c:cat>
          <c:val>
            <c:numRef>
              <c:f>Sheet1!$B$20:$B$28</c:f>
              <c:numCache>
                <c:formatCode>General</c:formatCode>
                <c:ptCount val="9"/>
                <c:pt idx="0">
                  <c:v>3.0</c:v>
                </c:pt>
                <c:pt idx="1">
                  <c:v>5.0</c:v>
                </c:pt>
                <c:pt idx="2">
                  <c:v>8.0</c:v>
                </c:pt>
                <c:pt idx="3">
                  <c:v>27.0</c:v>
                </c:pt>
                <c:pt idx="4">
                  <c:v>65.0</c:v>
                </c:pt>
                <c:pt idx="5">
                  <c:v>132.0</c:v>
                </c:pt>
                <c:pt idx="6">
                  <c:v>209.0</c:v>
                </c:pt>
                <c:pt idx="7">
                  <c:v>285.0</c:v>
                </c:pt>
                <c:pt idx="8">
                  <c:v>372.0</c:v>
                </c:pt>
              </c:numCache>
            </c:numRef>
          </c:val>
        </c:ser>
        <c:ser>
          <c:idx val="1"/>
          <c:order val="1"/>
          <c:tx>
            <c:strRef>
              <c:f>Sheet1!$C$19</c:f>
              <c:strCache>
                <c:ptCount val="1"/>
                <c:pt idx="0">
                  <c:v>All Other Publications</c:v>
                </c:pt>
              </c:strCache>
            </c:strRef>
          </c:tx>
          <c:spPr>
            <a:effectLst>
              <a:outerShdw blurRad="40000" dist="35687" dir="2700000" rotWithShape="0">
                <a:srgbClr val="000000">
                  <a:alpha val="35000"/>
                </a:srgbClr>
              </a:outerShdw>
            </a:effectLst>
          </c:spPr>
          <c:invertIfNegative val="0"/>
          <c:cat>
            <c:numRef>
              <c:f>Sheet1!$A$20:$A$28</c:f>
              <c:numCache>
                <c:formatCode>General</c:formatCode>
                <c:ptCount val="9"/>
                <c:pt idx="0">
                  <c:v>2008.0</c:v>
                </c:pt>
                <c:pt idx="1">
                  <c:v>2009.0</c:v>
                </c:pt>
                <c:pt idx="2">
                  <c:v>2010.0</c:v>
                </c:pt>
                <c:pt idx="3">
                  <c:v>2011.0</c:v>
                </c:pt>
                <c:pt idx="4">
                  <c:v>2012.0</c:v>
                </c:pt>
                <c:pt idx="5">
                  <c:v>2013.0</c:v>
                </c:pt>
                <c:pt idx="6">
                  <c:v>2014.0</c:v>
                </c:pt>
                <c:pt idx="7">
                  <c:v>2015.0</c:v>
                </c:pt>
                <c:pt idx="8">
                  <c:v>2016.0</c:v>
                </c:pt>
              </c:numCache>
            </c:numRef>
          </c:cat>
          <c:val>
            <c:numRef>
              <c:f>Sheet1!$C$20:$C$28</c:f>
              <c:numCache>
                <c:formatCode>General</c:formatCode>
                <c:ptCount val="9"/>
                <c:pt idx="0">
                  <c:v>6.0</c:v>
                </c:pt>
                <c:pt idx="1">
                  <c:v>9.0</c:v>
                </c:pt>
                <c:pt idx="2">
                  <c:v>23.0</c:v>
                </c:pt>
                <c:pt idx="3">
                  <c:v>54.0</c:v>
                </c:pt>
                <c:pt idx="4">
                  <c:v>106.0</c:v>
                </c:pt>
                <c:pt idx="5">
                  <c:v>211.0</c:v>
                </c:pt>
                <c:pt idx="6">
                  <c:v>350.0</c:v>
                </c:pt>
                <c:pt idx="7">
                  <c:v>524.0</c:v>
                </c:pt>
                <c:pt idx="8">
                  <c:v>692.0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559726704"/>
        <c:axId val="-1559748544"/>
      </c:barChart>
      <c:catAx>
        <c:axId val="-15597267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-1559748544"/>
        <c:crosses val="autoZero"/>
        <c:auto val="1"/>
        <c:lblAlgn val="ctr"/>
        <c:lblOffset val="100"/>
        <c:noMultiLvlLbl val="0"/>
      </c:catAx>
      <c:valAx>
        <c:axId val="-155974854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-155972670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6724562730545"/>
          <c:y val="0.38969954413593"/>
          <c:w val="0.23122687784744"/>
          <c:h val="0.131127227517613"/>
        </c:manualLayout>
      </c:layout>
      <c:overlay val="0"/>
      <c:txPr>
        <a:bodyPr/>
        <a:lstStyle/>
        <a:p>
          <a:pPr>
            <a:defRPr sz="1400" b="1" i="0"/>
          </a:pPr>
          <a:endParaRPr lang="en-US"/>
        </a:p>
      </c:txPr>
    </c:legend>
    <c:plotVisOnly val="1"/>
    <c:dispBlanksAs val="gap"/>
    <c:showDLblsOverMax val="0"/>
  </c:chart>
  <c:spPr>
    <a:effectLst/>
  </c:spPr>
  <c:externalData r:id="rId1">
    <c:autoUpdate val="0"/>
  </c:externalData>
</c:chartSpac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4A8C4E-E7FA-F341-8E8E-F9B5E9696CEC}" type="datetimeFigureOut">
              <a:rPr lang="en-US" smtClean="0"/>
              <a:t>8/30/17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E1AA5C-AF3A-034C-86F8-AC6B274706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76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C6441-9D56-DF40-9AFB-2BF6C573A3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77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Focus here is on genomics data, but</a:t>
            </a:r>
            <a:r>
              <a:rPr lang="en-US" baseline="0" dirty="0" smtClean="0"/>
              <a:t> not restricted to genomics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E0F6BE-EFCD-2D4E-9AC3-BE9811C6D5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6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Focus here is on genomics data, but</a:t>
            </a:r>
            <a:r>
              <a:rPr lang="en-US" baseline="0" dirty="0" smtClean="0"/>
              <a:t> not restricted to genomics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E0F6BE-EFCD-2D4E-9AC3-BE9811C6D5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45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Focus here is on genomics data, but</a:t>
            </a:r>
            <a:r>
              <a:rPr lang="en-US" baseline="0" dirty="0" smtClean="0"/>
              <a:t> not restricted to genomics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E0F6BE-EFCD-2D4E-9AC3-BE9811C6D5C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18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Focus here is on genomics data, but</a:t>
            </a:r>
            <a:r>
              <a:rPr lang="en-US" baseline="0" dirty="0" smtClean="0"/>
              <a:t> not restricted to genomics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E0F6BE-EFCD-2D4E-9AC3-BE9811C6D5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40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Focus here is on genomics data, but</a:t>
            </a:r>
            <a:r>
              <a:rPr lang="en-US" baseline="0" dirty="0" smtClean="0"/>
              <a:t> not restricted to genomics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E0F6BE-EFCD-2D4E-9AC3-BE9811C6D5C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0458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Focus here is on genomics data, but</a:t>
            </a:r>
            <a:r>
              <a:rPr lang="en-US" baseline="0" dirty="0" smtClean="0"/>
              <a:t> not restricted to genomics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E0F6BE-EFCD-2D4E-9AC3-BE9811C6D5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04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gi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gi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5971" y="2630753"/>
            <a:ext cx="9144000" cy="105606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810324"/>
            <a:ext cx="9144000" cy="512762"/>
          </a:xfrm>
        </p:spPr>
        <p:txBody>
          <a:bodyPr>
            <a:noAutofit/>
          </a:bodyPr>
          <a:lstStyle>
            <a:lvl1pPr marL="0" indent="0" algn="ctr">
              <a:buNone/>
              <a:defRPr sz="3200">
                <a:solidFill>
                  <a:srgbClr val="0971A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Subtitle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32468" y="5921110"/>
            <a:ext cx="1531292" cy="73152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15066" y="5910746"/>
            <a:ext cx="674232" cy="73152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32370" y="5952407"/>
            <a:ext cx="957026" cy="73152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306832" y="5910746"/>
            <a:ext cx="1304012" cy="733507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4529138"/>
            <a:ext cx="9144000" cy="1179512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42248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                                          Presenter_Name, Title (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42248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Sci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42248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analysis, Co-PI, etc.)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42248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                                                      Presenter Institution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42248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                      Email address (no hyperlink) [      Twitter or social media handle]</a:t>
            </a:r>
          </a:p>
          <a:p>
            <a:pPr lvl="0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6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060" y="1529976"/>
            <a:ext cx="7042150" cy="5998324"/>
          </a:xfrm>
          <a:prstGeom prst="rect">
            <a:avLst/>
          </a:prstGeom>
        </p:spPr>
      </p:pic>
      <p:pic>
        <p:nvPicPr>
          <p:cNvPr id="17" name="Picture 16" descr="cyverse_rgb.pn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485" y="605500"/>
            <a:ext cx="6015030" cy="1308999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5010558" y="1605942"/>
            <a:ext cx="4092957" cy="3162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rgbClr val="F19E1F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dirty="0" smtClean="0">
                <a:solidFill>
                  <a:srgbClr val="0971AB"/>
                </a:solidFill>
              </a:rPr>
              <a:t>Transforming Science Through Data-driven Discovery</a:t>
            </a:r>
            <a:endParaRPr lang="en-US" sz="1400" dirty="0">
              <a:solidFill>
                <a:srgbClr val="0971A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543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704371"/>
            <a:ext cx="9144000" cy="105606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Title Slide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512762"/>
          </a:xfrm>
        </p:spPr>
        <p:txBody>
          <a:bodyPr>
            <a:noAutofit/>
          </a:bodyPr>
          <a:lstStyle>
            <a:lvl1pPr marL="0" indent="0" algn="ctr">
              <a:buNone/>
              <a:defRPr sz="3200">
                <a:solidFill>
                  <a:srgbClr val="0971A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Subtitle</a:t>
            </a:r>
            <a:endParaRPr lang="en-US" dirty="0"/>
          </a:p>
        </p:txBody>
      </p:sp>
      <p:pic>
        <p:nvPicPr>
          <p:cNvPr id="1026" name="Picture 2" descr="http://www.nsf.gov/images/logos/nsf1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8" y="5945999"/>
            <a:ext cx="72714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4230688"/>
            <a:ext cx="9144000" cy="1487206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42248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Presenter_Name, Title (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42248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Sci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42248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-analyst, Co-PI, etc.)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42248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Presenter Institution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42248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Email address (no hyperlink) [      Twitter or social media handle]</a:t>
            </a:r>
          </a:p>
          <a:p>
            <a:pPr lvl="0"/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2468" y="5921110"/>
            <a:ext cx="1531292" cy="7315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15066" y="5910746"/>
            <a:ext cx="674232" cy="73152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332370" y="5952407"/>
            <a:ext cx="957026" cy="73152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306832" y="5910746"/>
            <a:ext cx="1304012" cy="73350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685" y="1760432"/>
            <a:ext cx="2094630" cy="193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74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89821" y="551051"/>
            <a:ext cx="10814892" cy="629642"/>
          </a:xfrm>
          <a:prstGeom prst="rect">
            <a:avLst/>
          </a:prstGeom>
        </p:spPr>
        <p:txBody>
          <a:bodyPr anchor="b"/>
          <a:lstStyle>
            <a:lvl1pPr algn="l">
              <a:defRPr sz="4000" baseline="0"/>
            </a:lvl1pPr>
          </a:lstStyle>
          <a:p>
            <a:r>
              <a:rPr lang="en-US" dirty="0" smtClean="0"/>
              <a:t>Product Slide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1189821" y="1102316"/>
            <a:ext cx="3351212" cy="376237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142875" y="2152650"/>
            <a:ext cx="11861800" cy="3800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232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nsf.gov/images/logos/nsf1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06" y="5381709"/>
            <a:ext cx="1037008" cy="1043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165" y="532112"/>
            <a:ext cx="5056094" cy="1137391"/>
          </a:xfrm>
          <a:prstGeom prst="rect">
            <a:avLst/>
          </a:prstGeom>
        </p:spPr>
      </p:pic>
      <p:sp>
        <p:nvSpPr>
          <p:cNvPr id="13" name="Subtitle 2"/>
          <p:cNvSpPr txBox="1">
            <a:spLocks/>
          </p:cNvSpPr>
          <p:nvPr userDrawn="1"/>
        </p:nvSpPr>
        <p:spPr>
          <a:xfrm>
            <a:off x="1609344" y="1706981"/>
            <a:ext cx="9144000" cy="5127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rgbClr val="F19E1F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srgbClr val="0971AB"/>
                </a:solidFill>
              </a:rPr>
              <a:t>Transforming Science Through Data-driven Discovery</a:t>
            </a:r>
            <a:endParaRPr lang="en-US" sz="2000" dirty="0">
              <a:solidFill>
                <a:srgbClr val="0971AB"/>
              </a:solidFill>
            </a:endParaRP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2698055" y="3013883"/>
            <a:ext cx="7553181" cy="1164407"/>
            <a:chOff x="875956" y="2332809"/>
            <a:chExt cx="7553181" cy="1164407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261526" y="2370424"/>
              <a:ext cx="2167611" cy="1035498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875956" y="2370424"/>
              <a:ext cx="1028373" cy="1115752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3458433" y="2332809"/>
              <a:ext cx="1523359" cy="1164407"/>
            </a:xfrm>
            <a:prstGeom prst="rect">
              <a:avLst/>
            </a:prstGeom>
          </p:spPr>
        </p:pic>
      </p:grpSp>
      <p:sp>
        <p:nvSpPr>
          <p:cNvPr id="15" name="TextBox 16"/>
          <p:cNvSpPr txBox="1"/>
          <p:nvPr userDrawn="1"/>
        </p:nvSpPr>
        <p:spPr>
          <a:xfrm>
            <a:off x="2423517" y="4311098"/>
            <a:ext cx="1672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 smtClean="0">
                <a:solidFill>
                  <a:srgbClr val="174471"/>
                </a:solidFill>
              </a:rPr>
              <a:t>Parker Antin </a:t>
            </a:r>
          </a:p>
          <a:p>
            <a:pPr algn="ctr"/>
            <a:r>
              <a:rPr lang="en-US" sz="1800" b="1" dirty="0" smtClean="0">
                <a:solidFill>
                  <a:srgbClr val="174471"/>
                </a:solidFill>
              </a:rPr>
              <a:t>Nirav Merchant</a:t>
            </a:r>
          </a:p>
          <a:p>
            <a:pPr algn="ctr"/>
            <a:r>
              <a:rPr lang="en-US" sz="1800" b="1" dirty="0" smtClean="0">
                <a:solidFill>
                  <a:srgbClr val="174471"/>
                </a:solidFill>
              </a:rPr>
              <a:t>Eric Lyons</a:t>
            </a:r>
            <a:endParaRPr lang="en-US" sz="1800" b="1" dirty="0">
              <a:solidFill>
                <a:srgbClr val="174471"/>
              </a:solidFill>
            </a:endParaRPr>
          </a:p>
        </p:txBody>
      </p:sp>
      <p:sp>
        <p:nvSpPr>
          <p:cNvPr id="16" name="TextBox 17"/>
          <p:cNvSpPr txBox="1"/>
          <p:nvPr userDrawn="1"/>
        </p:nvSpPr>
        <p:spPr>
          <a:xfrm>
            <a:off x="5468615" y="4286280"/>
            <a:ext cx="1425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rgbClr val="174471"/>
                </a:solidFill>
              </a:rPr>
              <a:t>Matt Vaughn</a:t>
            </a:r>
            <a:endParaRPr lang="en-US" sz="1800" b="1" dirty="0">
              <a:solidFill>
                <a:srgbClr val="174471"/>
              </a:solidFill>
            </a:endParaRPr>
          </a:p>
        </p:txBody>
      </p:sp>
      <p:sp>
        <p:nvSpPr>
          <p:cNvPr id="17" name="TextBox 18"/>
          <p:cNvSpPr txBox="1"/>
          <p:nvPr userDrawn="1"/>
        </p:nvSpPr>
        <p:spPr>
          <a:xfrm>
            <a:off x="7888831" y="4316345"/>
            <a:ext cx="2362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 smtClean="0">
                <a:solidFill>
                  <a:srgbClr val="174471"/>
                </a:solidFill>
              </a:rPr>
              <a:t>Doreen Ware</a:t>
            </a:r>
          </a:p>
          <a:p>
            <a:pPr algn="ctr"/>
            <a:r>
              <a:rPr lang="en-US" sz="1800" b="1" dirty="0" smtClean="0">
                <a:solidFill>
                  <a:srgbClr val="174471"/>
                </a:solidFill>
              </a:rPr>
              <a:t>Dave Micklos</a:t>
            </a:r>
            <a:endParaRPr lang="en-US" sz="1800" b="1" dirty="0">
              <a:solidFill>
                <a:srgbClr val="174471"/>
              </a:solidFill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2013014" y="5711397"/>
            <a:ext cx="89874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CyVerse</a:t>
            </a:r>
            <a:r>
              <a:rPr lang="en-US" sz="1600" baseline="0" dirty="0" smtClean="0"/>
              <a:t> is </a:t>
            </a:r>
            <a:r>
              <a:rPr lang="en-US" sz="1600" dirty="0" smtClean="0"/>
              <a:t>supported by the National Science Foundation under Grant No. DBI-0735191 and DBI-1265383.</a:t>
            </a:r>
            <a:endParaRPr lang="en-US" sz="1600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3719131" y="2173492"/>
            <a:ext cx="4924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Executive Team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153285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516112"/>
            <a:ext cx="12192000" cy="105606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Generic Slide 1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2220581"/>
            <a:ext cx="10515600" cy="2698984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 smtClean="0"/>
              <a:t>Heading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4"/>
            <a:endParaRPr lang="en-US" dirty="0" smtClean="0"/>
          </a:p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11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Tube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yverse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485" y="605500"/>
            <a:ext cx="6015030" cy="1308999"/>
          </a:xfrm>
          <a:prstGeom prst="rect">
            <a:avLst/>
          </a:prstGeom>
        </p:spPr>
      </p:pic>
      <p:sp>
        <p:nvSpPr>
          <p:cNvPr id="4" name="Subtitle 2"/>
          <p:cNvSpPr txBox="1">
            <a:spLocks/>
          </p:cNvSpPr>
          <p:nvPr userDrawn="1"/>
        </p:nvSpPr>
        <p:spPr>
          <a:xfrm>
            <a:off x="5010558" y="1605942"/>
            <a:ext cx="4092957" cy="3162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rgbClr val="F19E1F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dirty="0" smtClean="0">
                <a:solidFill>
                  <a:srgbClr val="0971AB"/>
                </a:solidFill>
              </a:rPr>
              <a:t>Transforming Science Through Data-driven Discovery</a:t>
            </a:r>
            <a:endParaRPr lang="en-US" sz="1400" dirty="0">
              <a:solidFill>
                <a:srgbClr val="0971AB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1525971" y="2630753"/>
            <a:ext cx="9144000" cy="105606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Video Title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814288"/>
            <a:ext cx="9144000" cy="512762"/>
          </a:xfrm>
        </p:spPr>
        <p:txBody>
          <a:bodyPr>
            <a:noAutofit/>
          </a:bodyPr>
          <a:lstStyle>
            <a:lvl1pPr marL="0" indent="0" algn="ctr">
              <a:buNone/>
              <a:defRPr sz="3200">
                <a:solidFill>
                  <a:srgbClr val="0971A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Subtitle/Venue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4454525"/>
            <a:ext cx="9144000" cy="451772"/>
          </a:xfrm>
        </p:spPr>
        <p:txBody>
          <a:bodyPr>
            <a:normAutofit/>
          </a:bodyPr>
          <a:lstStyle>
            <a:lvl1pPr algn="ctr">
              <a:defRPr sz="2400" b="1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Presenter</a:t>
            </a:r>
            <a:r>
              <a:rPr lang="en-US" smtClean="0"/>
              <a:t>, Affiliation</a:t>
            </a:r>
            <a:endParaRPr lang="en-US" dirty="0" smtClean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1524000" y="5073650"/>
            <a:ext cx="9144000" cy="45243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271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Tube Pillarb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 flipV="1">
            <a:off x="0" y="78655"/>
            <a:ext cx="12192000" cy="6858002"/>
          </a:xfrm>
          <a:prstGeom prst="rect">
            <a:avLst/>
          </a:prstGeom>
          <a:solidFill>
            <a:srgbClr val="142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8586" y="6066503"/>
            <a:ext cx="832135" cy="70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74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F035D4-9351-4BEC-9BB9-B0B752F01D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AC520-1580-44AC-A816-4EE9DB4A7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69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49DB8150-EC7D-6643-BAC3-177383BC4888}" type="datetimeFigureOut">
              <a:rPr lang="en-US" smtClean="0"/>
              <a:t>8/30/17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C69B8F00-FC78-024D-A1C2-5728740D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252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220581"/>
            <a:ext cx="10515600" cy="26989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349624"/>
          </a:xfrm>
          <a:prstGeom prst="rect">
            <a:avLst/>
          </a:prstGeom>
          <a:solidFill>
            <a:srgbClr val="142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409155"/>
            <a:ext cx="12192000" cy="60325"/>
          </a:xfrm>
          <a:prstGeom prst="rect">
            <a:avLst/>
          </a:prstGeom>
          <a:solidFill>
            <a:srgbClr val="0971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tle 1"/>
          <p:cNvSpPr txBox="1">
            <a:spLocks/>
          </p:cNvSpPr>
          <p:nvPr userDrawn="1"/>
        </p:nvSpPr>
        <p:spPr>
          <a:xfrm>
            <a:off x="0" y="516112"/>
            <a:ext cx="12192000" cy="1056061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48" y="496374"/>
            <a:ext cx="12179452" cy="588877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algn="l"/>
            <a:endParaRPr lang="en-US" sz="4000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9311" y="5952407"/>
            <a:ext cx="1073378" cy="989167"/>
          </a:xfrm>
          <a:prstGeom prst="rect">
            <a:avLst/>
          </a:prstGeom>
        </p:spPr>
      </p:pic>
      <p:pic>
        <p:nvPicPr>
          <p:cNvPr id="12" name="Picture 2" descr="http://www.nsf.gov/images/logos/nsf1.gif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8" y="6077320"/>
            <a:ext cx="72714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2524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76" r:id="rId4"/>
    <p:sldLayoutId id="2147483661" r:id="rId5"/>
    <p:sldLayoutId id="2147483679" r:id="rId6"/>
    <p:sldLayoutId id="2147483678" r:id="rId7"/>
    <p:sldLayoutId id="2147483680" r:id="rId8"/>
    <p:sldLayoutId id="2147483681" r:id="rId9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142248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971AB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jpeg"/><Relationship Id="rId5" Type="http://schemas.openxmlformats.org/officeDocument/2006/relationships/image" Target="../media/image35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Relationship Id="rId3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41.png"/><Relationship Id="rId8" Type="http://schemas.openxmlformats.org/officeDocument/2006/relationships/image" Target="../media/image42.png"/><Relationship Id="rId9" Type="http://schemas.openxmlformats.org/officeDocument/2006/relationships/image" Target="../media/image7.png"/><Relationship Id="rId10" Type="http://schemas.openxmlformats.org/officeDocument/2006/relationships/image" Target="../media/image43.png"/><Relationship Id="rId11" Type="http://schemas.openxmlformats.org/officeDocument/2006/relationships/image" Target="../media/image44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microsoft.com/office/2007/relationships/hdphoto" Target="../media/hdphoto1.wdp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jpeg"/><Relationship Id="rId7" Type="http://schemas.openxmlformats.org/officeDocument/2006/relationships/image" Target="../media/image21.png"/><Relationship Id="rId8" Type="http://schemas.openxmlformats.org/officeDocument/2006/relationships/image" Target="../media/image22.jpeg"/><Relationship Id="rId9" Type="http://schemas.openxmlformats.org/officeDocument/2006/relationships/image" Target="../media/image23.png"/><Relationship Id="rId10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3124200"/>
            <a:ext cx="10244667" cy="1056061"/>
          </a:xfrm>
        </p:spPr>
        <p:txBody>
          <a:bodyPr/>
          <a:lstStyle/>
          <a:p>
            <a:r>
              <a:rPr lang="en-US" sz="4800" b="1" dirty="0">
                <a:solidFill>
                  <a:schemeClr val="accent5">
                    <a:lumMod val="50000"/>
                  </a:schemeClr>
                </a:solidFill>
                <a:latin typeface="+mn-lt"/>
                <a:ea typeface="Consolas" charset="0"/>
                <a:cs typeface="Consolas" charset="0"/>
              </a:rPr>
              <a:t>CyVerse </a:t>
            </a:r>
            <a:r>
              <a:rPr lang="en-US" sz="4800" b="1" dirty="0" smtClean="0">
                <a:solidFill>
                  <a:schemeClr val="accent5">
                    <a:lumMod val="50000"/>
                  </a:schemeClr>
                </a:solidFill>
                <a:latin typeface="+mn-lt"/>
                <a:ea typeface="Consolas" charset="0"/>
                <a:cs typeface="Consolas" charset="0"/>
              </a:rPr>
              <a:t>Tools and </a:t>
            </a:r>
            <a:r>
              <a:rPr lang="en-US" sz="4800" b="1" dirty="0" smtClean="0">
                <a:solidFill>
                  <a:schemeClr val="accent5">
                    <a:lumMod val="50000"/>
                  </a:schemeClr>
                </a:solidFill>
                <a:latin typeface="+mn-lt"/>
                <a:ea typeface="Consolas" charset="0"/>
                <a:cs typeface="Consolas" charset="0"/>
              </a:rPr>
              <a:t>Services</a:t>
            </a:r>
            <a:r>
              <a:rPr lang="en-US" sz="4800" b="1" smtClean="0">
                <a:solidFill>
                  <a:schemeClr val="accent5">
                    <a:lumMod val="50000"/>
                  </a:schemeClr>
                </a:solidFill>
                <a:latin typeface="+mn-lt"/>
                <a:ea typeface="Consolas" charset="0"/>
                <a:cs typeface="Consolas" charset="0"/>
              </a:rPr>
              <a:t/>
            </a:r>
            <a:br>
              <a:rPr lang="en-US" sz="4800" b="1" smtClean="0">
                <a:solidFill>
                  <a:schemeClr val="accent5">
                    <a:lumMod val="50000"/>
                  </a:schemeClr>
                </a:solidFill>
                <a:latin typeface="+mn-lt"/>
                <a:ea typeface="Consolas" charset="0"/>
                <a:cs typeface="Consolas" charset="0"/>
              </a:rPr>
            </a:br>
            <a:r>
              <a:rPr lang="en-US" sz="4800" b="1" smtClean="0">
                <a:solidFill>
                  <a:schemeClr val="accent5">
                    <a:lumMod val="50000"/>
                  </a:schemeClr>
                </a:solidFill>
                <a:latin typeface="+mn-lt"/>
                <a:ea typeface="Consolas" charset="0"/>
                <a:cs typeface="Consolas" charset="0"/>
              </a:rPr>
              <a:t>introduction</a:t>
            </a:r>
            <a:endParaRPr lang="en-US" sz="4800" b="1" dirty="0">
              <a:solidFill>
                <a:schemeClr val="accent5">
                  <a:lumMod val="50000"/>
                </a:schemeClr>
              </a:solidFill>
              <a:latin typeface="+mn-lt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669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Shape 54"/>
          <p:cNvGrpSpPr/>
          <p:nvPr/>
        </p:nvGrpSpPr>
        <p:grpSpPr>
          <a:xfrm>
            <a:off x="4572000" y="2438400"/>
            <a:ext cx="2994800" cy="2798797"/>
            <a:chOff x="3300856" y="2709397"/>
            <a:chExt cx="2427888" cy="2312100"/>
          </a:xfrm>
        </p:grpSpPr>
        <p:sp>
          <p:nvSpPr>
            <p:cNvPr id="3" name="Shape 55"/>
            <p:cNvSpPr/>
            <p:nvPr/>
          </p:nvSpPr>
          <p:spPr>
            <a:xfrm>
              <a:off x="3415144" y="2709397"/>
              <a:ext cx="2313600" cy="2312100"/>
            </a:xfrm>
            <a:prstGeom prst="donut">
              <a:avLst>
                <a:gd name="adj" fmla="val 5853"/>
              </a:avLst>
            </a:prstGeom>
            <a:solidFill>
              <a:srgbClr val="1F497D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>
                <a:latin typeface="+mn-lt"/>
                <a:cs typeface="Calibri"/>
              </a:endParaRPr>
            </a:p>
          </p:txBody>
        </p:sp>
        <p:sp>
          <p:nvSpPr>
            <p:cNvPr id="4" name="Shape 56"/>
            <p:cNvSpPr/>
            <p:nvPr/>
          </p:nvSpPr>
          <p:spPr>
            <a:xfrm>
              <a:off x="5029200" y="4585853"/>
              <a:ext cx="274200" cy="274200"/>
            </a:xfrm>
            <a:prstGeom prst="rtTriangle">
              <a:avLst/>
            </a:prstGeom>
            <a:solidFill>
              <a:srgbClr val="1F497D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>
                <a:solidFill>
                  <a:srgbClr val="FFFFFF"/>
                </a:solidFill>
                <a:latin typeface="+mn-lt"/>
                <a:cs typeface="Calibri"/>
              </a:endParaRPr>
            </a:p>
          </p:txBody>
        </p:sp>
        <p:sp>
          <p:nvSpPr>
            <p:cNvPr id="5" name="Shape 57"/>
            <p:cNvSpPr/>
            <p:nvPr/>
          </p:nvSpPr>
          <p:spPr>
            <a:xfrm rot="-5985667">
              <a:off x="4870800" y="2730835"/>
              <a:ext cx="274270" cy="274270"/>
            </a:xfrm>
            <a:prstGeom prst="rtTriangle">
              <a:avLst/>
            </a:prstGeom>
            <a:solidFill>
              <a:srgbClr val="1F497D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>
                <a:solidFill>
                  <a:srgbClr val="FFFFFF"/>
                </a:solidFill>
                <a:latin typeface="+mn-lt"/>
                <a:cs typeface="Calibri"/>
              </a:endParaRPr>
            </a:p>
          </p:txBody>
        </p:sp>
        <p:sp>
          <p:nvSpPr>
            <p:cNvPr id="6" name="Shape 58"/>
            <p:cNvSpPr/>
            <p:nvPr/>
          </p:nvSpPr>
          <p:spPr>
            <a:xfrm rot="8251919">
              <a:off x="3357653" y="3784466"/>
              <a:ext cx="273705" cy="274553"/>
            </a:xfrm>
            <a:prstGeom prst="rtTriangle">
              <a:avLst/>
            </a:prstGeom>
            <a:solidFill>
              <a:srgbClr val="1F497D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>
                <a:solidFill>
                  <a:srgbClr val="FFFFFF"/>
                </a:solidFill>
                <a:latin typeface="+mn-lt"/>
                <a:cs typeface="Calibri"/>
              </a:endParaRPr>
            </a:p>
          </p:txBody>
        </p:sp>
      </p:grpSp>
      <p:sp>
        <p:nvSpPr>
          <p:cNvPr id="7" name="Shape 59"/>
          <p:cNvSpPr txBox="1"/>
          <p:nvPr/>
        </p:nvSpPr>
        <p:spPr>
          <a:xfrm>
            <a:off x="2073423" y="3761965"/>
            <a:ext cx="2303700" cy="1033200"/>
          </a:xfrm>
          <a:prstGeom prst="rect">
            <a:avLst/>
          </a:prstGeom>
          <a:solidFill>
            <a:srgbClr val="F0F0F0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8" name="Shape 60"/>
          <p:cNvSpPr txBox="1"/>
          <p:nvPr/>
        </p:nvSpPr>
        <p:spPr>
          <a:xfrm>
            <a:off x="2082074" y="4190952"/>
            <a:ext cx="2327700" cy="444300"/>
          </a:xfrm>
          <a:prstGeom prst="rect">
            <a:avLst/>
          </a:prstGeom>
          <a:noFill/>
          <a:ln>
            <a:noFill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600" dirty="0">
                <a:latin typeface="+mn-lt"/>
                <a:cs typeface="Calibri"/>
              </a:rPr>
              <a:t>Data Commons Repository (DCR), NCBI-SRA</a:t>
            </a:r>
          </a:p>
        </p:txBody>
      </p:sp>
      <p:sp>
        <p:nvSpPr>
          <p:cNvPr id="9" name="Shape 61"/>
          <p:cNvSpPr txBox="1"/>
          <p:nvPr/>
        </p:nvSpPr>
        <p:spPr>
          <a:xfrm>
            <a:off x="2308313" y="3809563"/>
            <a:ext cx="1795200" cy="457500"/>
          </a:xfrm>
          <a:prstGeom prst="rect">
            <a:avLst/>
          </a:prstGeom>
          <a:noFill/>
          <a:ln>
            <a:noFill/>
          </a:ln>
        </p:spPr>
        <p:txBody>
          <a:bodyPr lIns="91395" tIns="45686" rIns="91395" bIns="45686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-US" sz="1800" b="1">
                <a:latin typeface="+mn-lt"/>
                <a:ea typeface="Calibri"/>
                <a:cs typeface="Calibri"/>
                <a:sym typeface="Calibri"/>
              </a:rPr>
              <a:t>Publication</a:t>
            </a:r>
          </a:p>
        </p:txBody>
      </p:sp>
      <p:sp>
        <p:nvSpPr>
          <p:cNvPr id="10" name="Shape 62"/>
          <p:cNvSpPr txBox="1"/>
          <p:nvPr/>
        </p:nvSpPr>
        <p:spPr>
          <a:xfrm>
            <a:off x="4715586" y="5619181"/>
            <a:ext cx="2901600" cy="1033200"/>
          </a:xfrm>
          <a:prstGeom prst="rect">
            <a:avLst/>
          </a:prstGeom>
          <a:solidFill>
            <a:srgbClr val="F0F0F0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1" name="Shape 63"/>
          <p:cNvSpPr txBox="1"/>
          <p:nvPr/>
        </p:nvSpPr>
        <p:spPr>
          <a:xfrm>
            <a:off x="4874277" y="6043581"/>
            <a:ext cx="2566500" cy="462000"/>
          </a:xfrm>
          <a:prstGeom prst="rect">
            <a:avLst/>
          </a:prstGeom>
          <a:noFill/>
          <a:ln>
            <a:noFill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600" dirty="0">
                <a:latin typeface="+mn-lt"/>
                <a:cs typeface="Calibri"/>
              </a:rPr>
              <a:t>Community Data folders, Data Commons, quick share links</a:t>
            </a:r>
          </a:p>
        </p:txBody>
      </p:sp>
      <p:sp>
        <p:nvSpPr>
          <p:cNvPr id="12" name="Shape 64"/>
          <p:cNvSpPr txBox="1"/>
          <p:nvPr/>
        </p:nvSpPr>
        <p:spPr>
          <a:xfrm>
            <a:off x="5255277" y="5666780"/>
            <a:ext cx="1795200" cy="457500"/>
          </a:xfrm>
          <a:prstGeom prst="rect">
            <a:avLst/>
          </a:prstGeom>
          <a:noFill/>
          <a:ln>
            <a:noFill/>
          </a:ln>
        </p:spPr>
        <p:txBody>
          <a:bodyPr lIns="91395" tIns="45686" rIns="91395" bIns="45686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-US" sz="1800" b="1">
                <a:latin typeface="+mn-lt"/>
                <a:ea typeface="Calibri"/>
                <a:cs typeface="Calibri"/>
                <a:sym typeface="Calibri"/>
              </a:rPr>
              <a:t>Sharing</a:t>
            </a:r>
          </a:p>
        </p:txBody>
      </p:sp>
      <p:sp>
        <p:nvSpPr>
          <p:cNvPr id="13" name="Shape 65"/>
          <p:cNvSpPr txBox="1"/>
          <p:nvPr/>
        </p:nvSpPr>
        <p:spPr>
          <a:xfrm>
            <a:off x="7874632" y="3763921"/>
            <a:ext cx="2462191" cy="1316794"/>
          </a:xfrm>
          <a:prstGeom prst="rect">
            <a:avLst/>
          </a:prstGeom>
          <a:solidFill>
            <a:srgbClr val="F0F0F0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4" name="Shape 66"/>
          <p:cNvSpPr txBox="1"/>
          <p:nvPr/>
        </p:nvSpPr>
        <p:spPr>
          <a:xfrm>
            <a:off x="8081191" y="4144162"/>
            <a:ext cx="2099400" cy="764100"/>
          </a:xfrm>
          <a:prstGeom prst="rect">
            <a:avLst/>
          </a:prstGeom>
          <a:noFill/>
          <a:ln>
            <a:noFill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600" dirty="0">
                <a:latin typeface="+mn-lt"/>
                <a:cs typeface="Calibri"/>
              </a:rPr>
              <a:t>Discovery Environment, Atmosphere, Agave API, </a:t>
            </a:r>
            <a:r>
              <a:rPr lang="en-US" sz="1600" dirty="0" err="1">
                <a:latin typeface="+mn-lt"/>
                <a:cs typeface="Calibri"/>
              </a:rPr>
              <a:t>BisQue</a:t>
            </a:r>
            <a:r>
              <a:rPr lang="en-US" sz="1600" dirty="0">
                <a:latin typeface="+mn-lt"/>
                <a:cs typeface="Calibri"/>
              </a:rPr>
              <a:t>, DNA Subway</a:t>
            </a:r>
          </a:p>
        </p:txBody>
      </p:sp>
      <p:sp>
        <p:nvSpPr>
          <p:cNvPr id="15" name="Shape 67"/>
          <p:cNvSpPr txBox="1"/>
          <p:nvPr/>
        </p:nvSpPr>
        <p:spPr>
          <a:xfrm>
            <a:off x="8330977" y="3761965"/>
            <a:ext cx="1549500" cy="489000"/>
          </a:xfrm>
          <a:prstGeom prst="rect">
            <a:avLst/>
          </a:prstGeom>
          <a:noFill/>
          <a:ln>
            <a:noFill/>
          </a:ln>
        </p:spPr>
        <p:txBody>
          <a:bodyPr lIns="91395" tIns="45686" rIns="91395" bIns="45686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-US" sz="1800" b="1" dirty="0">
                <a:latin typeface="+mn-lt"/>
                <a:ea typeface="Calibri"/>
                <a:cs typeface="Calibri"/>
                <a:sym typeface="Calibri"/>
              </a:rPr>
              <a:t>Analysis</a:t>
            </a:r>
          </a:p>
        </p:txBody>
      </p:sp>
      <p:sp>
        <p:nvSpPr>
          <p:cNvPr id="16" name="Shape 68"/>
          <p:cNvSpPr txBox="1"/>
          <p:nvPr/>
        </p:nvSpPr>
        <p:spPr>
          <a:xfrm>
            <a:off x="5331953" y="3186346"/>
            <a:ext cx="1597846" cy="1275278"/>
          </a:xfrm>
          <a:prstGeom prst="rect">
            <a:avLst/>
          </a:prstGeom>
          <a:solidFill>
            <a:srgbClr val="F0F0F0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7" name="Shape 69"/>
          <p:cNvSpPr txBox="1"/>
          <p:nvPr/>
        </p:nvSpPr>
        <p:spPr>
          <a:xfrm>
            <a:off x="5337954" y="3715846"/>
            <a:ext cx="1614492" cy="548399"/>
          </a:xfrm>
          <a:prstGeom prst="rect">
            <a:avLst/>
          </a:prstGeom>
          <a:noFill/>
          <a:ln>
            <a:noFill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600" dirty="0">
                <a:latin typeface="+mn-lt"/>
                <a:cs typeface="Calibri"/>
              </a:rPr>
              <a:t>Add, delete, copy; metadata templates; bulk metadata</a:t>
            </a:r>
          </a:p>
        </p:txBody>
      </p:sp>
      <p:sp>
        <p:nvSpPr>
          <p:cNvPr id="18" name="Shape 70"/>
          <p:cNvSpPr txBox="1"/>
          <p:nvPr/>
        </p:nvSpPr>
        <p:spPr>
          <a:xfrm>
            <a:off x="5518219" y="3227234"/>
            <a:ext cx="1245300" cy="444300"/>
          </a:xfrm>
          <a:prstGeom prst="rect">
            <a:avLst/>
          </a:prstGeom>
          <a:noFill/>
          <a:ln>
            <a:noFill/>
          </a:ln>
        </p:spPr>
        <p:txBody>
          <a:bodyPr lIns="91395" tIns="45686" rIns="91395" bIns="45686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-US" sz="1800" b="1">
                <a:latin typeface="+mn-lt"/>
                <a:ea typeface="Calibri"/>
                <a:cs typeface="Calibri"/>
                <a:sym typeface="Calibri"/>
              </a:rPr>
              <a:t>Metadata</a:t>
            </a:r>
          </a:p>
        </p:txBody>
      </p:sp>
      <p:sp>
        <p:nvSpPr>
          <p:cNvPr id="19" name="Shape 71"/>
          <p:cNvSpPr txBox="1"/>
          <p:nvPr/>
        </p:nvSpPr>
        <p:spPr>
          <a:xfrm>
            <a:off x="7346688" y="1604838"/>
            <a:ext cx="2303700" cy="1033199"/>
          </a:xfrm>
          <a:prstGeom prst="rect">
            <a:avLst/>
          </a:prstGeom>
          <a:solidFill>
            <a:srgbClr val="F0F0F0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20" name="Shape 72"/>
          <p:cNvSpPr txBox="1"/>
          <p:nvPr/>
        </p:nvSpPr>
        <p:spPr>
          <a:xfrm>
            <a:off x="7355339" y="2033823"/>
            <a:ext cx="2327700" cy="444300"/>
          </a:xfrm>
          <a:prstGeom prst="rect">
            <a:avLst/>
          </a:prstGeom>
          <a:noFill/>
          <a:ln>
            <a:noFill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600" dirty="0">
                <a:latin typeface="+mn-lt"/>
                <a:cs typeface="Calibri"/>
              </a:rPr>
              <a:t>Discovery Environment, iCommands, Cyberduck</a:t>
            </a:r>
          </a:p>
        </p:txBody>
      </p:sp>
      <p:sp>
        <p:nvSpPr>
          <p:cNvPr id="21" name="Shape 73"/>
          <p:cNvSpPr txBox="1"/>
          <p:nvPr/>
        </p:nvSpPr>
        <p:spPr>
          <a:xfrm>
            <a:off x="7581581" y="1652433"/>
            <a:ext cx="1795199" cy="457500"/>
          </a:xfrm>
          <a:prstGeom prst="rect">
            <a:avLst/>
          </a:prstGeom>
          <a:noFill/>
          <a:ln>
            <a:noFill/>
          </a:ln>
        </p:spPr>
        <p:txBody>
          <a:bodyPr lIns="91395" tIns="45686" rIns="91395" bIns="45686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-US" sz="1800" b="1">
                <a:latin typeface="+mn-lt"/>
                <a:ea typeface="Calibri"/>
                <a:cs typeface="Calibri"/>
                <a:sym typeface="Calibri"/>
              </a:rPr>
              <a:t>Upload</a:t>
            </a:r>
          </a:p>
        </p:txBody>
      </p:sp>
      <p:sp>
        <p:nvSpPr>
          <p:cNvPr id="22" name="Shape 74"/>
          <p:cNvSpPr txBox="1"/>
          <p:nvPr/>
        </p:nvSpPr>
        <p:spPr>
          <a:xfrm>
            <a:off x="2738410" y="1604843"/>
            <a:ext cx="2303700" cy="1033200"/>
          </a:xfrm>
          <a:prstGeom prst="rect">
            <a:avLst/>
          </a:prstGeom>
          <a:solidFill>
            <a:srgbClr val="F0F0F0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23" name="Shape 75"/>
          <p:cNvSpPr txBox="1"/>
          <p:nvPr/>
        </p:nvSpPr>
        <p:spPr>
          <a:xfrm>
            <a:off x="2747061" y="2033830"/>
            <a:ext cx="2327700" cy="444300"/>
          </a:xfrm>
          <a:prstGeom prst="rect">
            <a:avLst/>
          </a:prstGeom>
          <a:noFill/>
          <a:ln>
            <a:noFill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600" dirty="0">
                <a:latin typeface="+mn-lt"/>
                <a:cs typeface="Calibri"/>
              </a:rPr>
              <a:t>Data Commons Repository (DCR), </a:t>
            </a:r>
            <a:r>
              <a:rPr lang="en-US" sz="1600" dirty="0" err="1">
                <a:latin typeface="+mn-lt"/>
                <a:cs typeface="Calibri"/>
              </a:rPr>
              <a:t>Elasticsearch</a:t>
            </a:r>
            <a:endParaRPr lang="en-US" sz="1600" dirty="0">
              <a:latin typeface="+mn-lt"/>
              <a:cs typeface="Calibri"/>
            </a:endParaRPr>
          </a:p>
        </p:txBody>
      </p:sp>
      <p:sp>
        <p:nvSpPr>
          <p:cNvPr id="24" name="Shape 76"/>
          <p:cNvSpPr txBox="1"/>
          <p:nvPr/>
        </p:nvSpPr>
        <p:spPr>
          <a:xfrm>
            <a:off x="2973301" y="1652440"/>
            <a:ext cx="1795200" cy="457500"/>
          </a:xfrm>
          <a:prstGeom prst="rect">
            <a:avLst/>
          </a:prstGeom>
          <a:noFill/>
          <a:ln>
            <a:noFill/>
          </a:ln>
        </p:spPr>
        <p:txBody>
          <a:bodyPr lIns="91395" tIns="45686" rIns="91395" bIns="45686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-US" sz="1800" b="1" dirty="0">
                <a:latin typeface="+mn-lt"/>
                <a:ea typeface="Calibri"/>
                <a:cs typeface="Calibri"/>
                <a:sym typeface="Calibri"/>
              </a:rPr>
              <a:t>Discovery</a:t>
            </a: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0" y="411425"/>
            <a:ext cx="12192000" cy="86934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Data lifecycle support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27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509233" y="1151286"/>
            <a:ext cx="829425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>
                <a:solidFill>
                  <a:schemeClr val="accent5">
                    <a:lumMod val="50000"/>
                  </a:schemeClr>
                </a:solidFill>
                <a:latin typeface="Effra" panose="02000506080000020004" pitchFamily="2" charset="0"/>
              </a:rPr>
              <a:t>Discovery Environment</a:t>
            </a:r>
            <a:endParaRPr lang="en-US" sz="3200" dirty="0">
              <a:solidFill>
                <a:schemeClr val="accent5">
                  <a:lumMod val="50000"/>
                </a:schemeClr>
              </a:solidFill>
              <a:latin typeface="Effra" panose="02000506080000020004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22839" y="2243333"/>
            <a:ext cx="89459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Hundreds of bioinformatics Apps in an easy-to-use interface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1484276" y="3421297"/>
            <a:ext cx="1022440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/>
              <a:t>A </a:t>
            </a:r>
            <a:r>
              <a:rPr lang="en-US" sz="2800" u="sng" dirty="0"/>
              <a:t>p</a:t>
            </a:r>
            <a:r>
              <a:rPr lang="en-US" sz="2800" u="sng" dirty="0" smtClean="0"/>
              <a:t>latform</a:t>
            </a:r>
            <a:r>
              <a:rPr lang="en-US" sz="2800" dirty="0" smtClean="0"/>
              <a:t> that can run almost any bioinformatics application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/>
              <a:t>Seamlessly integrated with data and high performance computing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/>
              <a:t>User extensible – add your own applications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10" y="1151286"/>
            <a:ext cx="1740643" cy="149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15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2"/>
          <p:cNvSpPr txBox="1"/>
          <p:nvPr/>
        </p:nvSpPr>
        <p:spPr>
          <a:xfrm>
            <a:off x="1856184" y="2841229"/>
            <a:ext cx="3920100" cy="1325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marL="1371162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>
                <a:latin typeface="+mn-lt"/>
                <a:ea typeface="Calibri"/>
                <a:cs typeface="Calibri"/>
                <a:sym typeface="Calibri"/>
              </a:rPr>
              <a:t> </a:t>
            </a: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3" name="Shape 154"/>
          <p:cNvSpPr txBox="1"/>
          <p:nvPr/>
        </p:nvSpPr>
        <p:spPr>
          <a:xfrm>
            <a:off x="1895734" y="1602504"/>
            <a:ext cx="3880500" cy="911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buClr>
                <a:srgbClr val="000000"/>
              </a:buClr>
              <a:buSzPct val="25000"/>
            </a:pPr>
            <a:r>
              <a:rPr lang="en-US" sz="1800">
                <a:latin typeface="+mn-lt"/>
                <a:ea typeface="Calibri"/>
                <a:cs typeface="Calibri"/>
                <a:sym typeface="Calibri"/>
              </a:rPr>
              <a:t>Sequence Read Processing</a:t>
            </a:r>
          </a:p>
          <a:p>
            <a:pPr algn="ctr">
              <a:lnSpc>
                <a:spcPct val="90000"/>
              </a:lnSpc>
              <a:spcBef>
                <a:spcPts val="63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4" name="Shape 155"/>
          <p:cNvSpPr txBox="1"/>
          <p:nvPr/>
        </p:nvSpPr>
        <p:spPr>
          <a:xfrm>
            <a:off x="2703484" y="4521779"/>
            <a:ext cx="2256600" cy="911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>
                <a:latin typeface="+mn-lt"/>
                <a:ea typeface="Calibri"/>
                <a:cs typeface="Calibri"/>
                <a:sym typeface="Calibri"/>
              </a:rPr>
              <a:t>Genome Annotation</a:t>
            </a:r>
          </a:p>
        </p:txBody>
      </p:sp>
      <p:sp>
        <p:nvSpPr>
          <p:cNvPr id="5" name="Shape 156"/>
          <p:cNvSpPr txBox="1"/>
          <p:nvPr/>
        </p:nvSpPr>
        <p:spPr>
          <a:xfrm>
            <a:off x="2780334" y="3517904"/>
            <a:ext cx="2071800" cy="370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>
                <a:latin typeface="+mn-lt"/>
                <a:ea typeface="Calibri"/>
                <a:cs typeface="Calibri"/>
                <a:sym typeface="Calibri"/>
              </a:rPr>
              <a:t>Assembly Analysis</a:t>
            </a:r>
          </a:p>
        </p:txBody>
      </p:sp>
      <p:sp>
        <p:nvSpPr>
          <p:cNvPr id="6" name="Shape 157"/>
          <p:cNvSpPr txBox="1"/>
          <p:nvPr/>
        </p:nvSpPr>
        <p:spPr>
          <a:xfrm>
            <a:off x="7238997" y="1578679"/>
            <a:ext cx="2822400" cy="12219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7" name="Shape 158"/>
          <p:cNvSpPr txBox="1"/>
          <p:nvPr/>
        </p:nvSpPr>
        <p:spPr>
          <a:xfrm>
            <a:off x="1939834" y="3131288"/>
            <a:ext cx="1157100" cy="370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>
                <a:latin typeface="+mn-lt"/>
                <a:ea typeface="Calibri"/>
                <a:cs typeface="Calibri"/>
                <a:sym typeface="Calibri"/>
              </a:rPr>
              <a:t>Genome</a:t>
            </a:r>
          </a:p>
        </p:txBody>
      </p:sp>
      <p:sp>
        <p:nvSpPr>
          <p:cNvPr id="8" name="Shape 159"/>
          <p:cNvSpPr txBox="1"/>
          <p:nvPr/>
        </p:nvSpPr>
        <p:spPr>
          <a:xfrm>
            <a:off x="4134847" y="3131288"/>
            <a:ext cx="1557274" cy="370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 dirty="0">
                <a:latin typeface="+mn-lt"/>
                <a:ea typeface="Calibri"/>
                <a:cs typeface="Calibri"/>
                <a:sym typeface="Calibri"/>
              </a:rPr>
              <a:t>Transcriptome</a:t>
            </a:r>
          </a:p>
        </p:txBody>
      </p:sp>
      <p:sp>
        <p:nvSpPr>
          <p:cNvPr id="9" name="Shape 160"/>
          <p:cNvSpPr txBox="1"/>
          <p:nvPr/>
        </p:nvSpPr>
        <p:spPr>
          <a:xfrm>
            <a:off x="1844293" y="5804504"/>
            <a:ext cx="2477700" cy="911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</a:pPr>
            <a:endParaRPr sz="1800" dirty="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  <a:buSzPct val="25000"/>
            </a:pPr>
            <a:endParaRPr lang="en-US" sz="1800" dirty="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  <a:buSzPct val="25000"/>
            </a:pPr>
            <a:r>
              <a:rPr lang="en-US" sz="1800" dirty="0">
                <a:latin typeface="+mn-lt"/>
                <a:ea typeface="Calibri"/>
                <a:cs typeface="Calibri"/>
                <a:sym typeface="Calibri"/>
              </a:rPr>
              <a:t>RNA-</a:t>
            </a:r>
            <a:r>
              <a:rPr lang="en-US" sz="1800" dirty="0" err="1">
                <a:latin typeface="+mn-lt"/>
                <a:ea typeface="Calibri"/>
                <a:cs typeface="Calibri"/>
                <a:sym typeface="Calibri"/>
              </a:rPr>
              <a:t>Seq</a:t>
            </a:r>
            <a:endParaRPr lang="en-US" sz="1800" dirty="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 dirty="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 dirty="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" name="Shape 161"/>
          <p:cNvSpPr txBox="1"/>
          <p:nvPr/>
        </p:nvSpPr>
        <p:spPr>
          <a:xfrm>
            <a:off x="4426948" y="5804504"/>
            <a:ext cx="1553100" cy="911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>
                <a:latin typeface="+mn-lt"/>
                <a:ea typeface="Calibri"/>
                <a:cs typeface="Calibri"/>
                <a:sym typeface="Calibri"/>
              </a:rPr>
              <a:t>Methylation</a:t>
            </a:r>
          </a:p>
        </p:txBody>
      </p:sp>
      <p:sp>
        <p:nvSpPr>
          <p:cNvPr id="11" name="Shape 162"/>
          <p:cNvSpPr txBox="1"/>
          <p:nvPr/>
        </p:nvSpPr>
        <p:spPr>
          <a:xfrm>
            <a:off x="6193927" y="4650504"/>
            <a:ext cx="4181400" cy="911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spcBef>
                <a:spcPts val="1260"/>
              </a:spcBef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2" name="Shape 164"/>
          <p:cNvSpPr txBox="1"/>
          <p:nvPr/>
        </p:nvSpPr>
        <p:spPr>
          <a:xfrm>
            <a:off x="3237684" y="1942630"/>
            <a:ext cx="1157100" cy="370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>
                <a:latin typeface="+mn-lt"/>
                <a:ea typeface="Calibri"/>
                <a:cs typeface="Calibri"/>
                <a:sym typeface="Calibri"/>
              </a:rPr>
              <a:t>HTProcess</a:t>
            </a:r>
          </a:p>
        </p:txBody>
      </p:sp>
      <p:sp>
        <p:nvSpPr>
          <p:cNvPr id="13" name="Shape 165"/>
          <p:cNvSpPr txBox="1"/>
          <p:nvPr/>
        </p:nvSpPr>
        <p:spPr>
          <a:xfrm>
            <a:off x="6300072" y="5020013"/>
            <a:ext cx="2071800" cy="370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>
                <a:latin typeface="+mn-lt"/>
                <a:ea typeface="Calibri"/>
                <a:cs typeface="Calibri"/>
                <a:sym typeface="Calibri"/>
              </a:rPr>
              <a:t>Association Pipeline</a:t>
            </a:r>
          </a:p>
        </p:txBody>
      </p:sp>
      <p:sp>
        <p:nvSpPr>
          <p:cNvPr id="14" name="Shape 166"/>
          <p:cNvSpPr txBox="1"/>
          <p:nvPr/>
        </p:nvSpPr>
        <p:spPr>
          <a:xfrm>
            <a:off x="8529647" y="5004774"/>
            <a:ext cx="1845680" cy="370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>
                <a:latin typeface="+mn-lt"/>
                <a:ea typeface="Calibri"/>
                <a:cs typeface="Calibri"/>
                <a:sym typeface="Calibri"/>
              </a:rPr>
              <a:t>Validate Pipeline</a:t>
            </a:r>
          </a:p>
        </p:txBody>
      </p:sp>
      <p:sp>
        <p:nvSpPr>
          <p:cNvPr id="15" name="Shape 167"/>
          <p:cNvSpPr txBox="1"/>
          <p:nvPr/>
        </p:nvSpPr>
        <p:spPr>
          <a:xfrm>
            <a:off x="7239000" y="1965004"/>
            <a:ext cx="2822399" cy="584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 dirty="0">
                <a:latin typeface="+mn-lt"/>
                <a:ea typeface="Calibri"/>
                <a:cs typeface="Calibri"/>
                <a:sym typeface="Calibri"/>
              </a:rPr>
              <a:t>SRA Submission</a:t>
            </a:r>
          </a:p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 dirty="0">
                <a:latin typeface="+mn-lt"/>
                <a:ea typeface="Calibri"/>
                <a:cs typeface="Calibri"/>
                <a:sym typeface="Calibri"/>
              </a:rPr>
              <a:t>Data Commons</a:t>
            </a:r>
          </a:p>
        </p:txBody>
      </p:sp>
      <p:sp>
        <p:nvSpPr>
          <p:cNvPr id="16" name="Shape 168"/>
          <p:cNvSpPr/>
          <p:nvPr/>
        </p:nvSpPr>
        <p:spPr>
          <a:xfrm>
            <a:off x="3720983" y="2545610"/>
            <a:ext cx="190500" cy="2550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4471"/>
          </a:solidFill>
          <a:ln>
            <a:noFill/>
          </a:ln>
        </p:spPr>
        <p:txBody>
          <a:bodyPr lIns="91395" tIns="91395" rIns="91395" bIns="91395" anchor="ctr" anchorCtr="0">
            <a:noAutofit/>
          </a:bodyPr>
          <a:lstStyle/>
          <a:p>
            <a:pPr>
              <a:buClr>
                <a:srgbClr val="000000"/>
              </a:buClr>
            </a:pPr>
            <a:endParaRPr>
              <a:latin typeface="+mn-lt"/>
            </a:endParaRPr>
          </a:p>
        </p:txBody>
      </p:sp>
      <p:sp>
        <p:nvSpPr>
          <p:cNvPr id="17" name="Shape 169"/>
          <p:cNvSpPr/>
          <p:nvPr/>
        </p:nvSpPr>
        <p:spPr>
          <a:xfrm>
            <a:off x="3720983" y="4220370"/>
            <a:ext cx="190500" cy="2550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4471"/>
          </a:solidFill>
          <a:ln>
            <a:noFill/>
          </a:ln>
        </p:spPr>
        <p:txBody>
          <a:bodyPr lIns="91395" tIns="91395" rIns="91395" bIns="91395" anchor="ctr" anchorCtr="0">
            <a:noAutofit/>
          </a:bodyPr>
          <a:lstStyle/>
          <a:p>
            <a:pPr>
              <a:buClr>
                <a:srgbClr val="000000"/>
              </a:buClr>
            </a:pPr>
            <a:endParaRPr>
              <a:latin typeface="+mn-lt"/>
            </a:endParaRPr>
          </a:p>
        </p:txBody>
      </p:sp>
      <p:sp>
        <p:nvSpPr>
          <p:cNvPr id="18" name="Shape 170"/>
          <p:cNvSpPr/>
          <p:nvPr/>
        </p:nvSpPr>
        <p:spPr>
          <a:xfrm>
            <a:off x="3222009" y="5498614"/>
            <a:ext cx="190500" cy="2550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004471"/>
          </a:solidFill>
          <a:ln>
            <a:noFill/>
          </a:ln>
        </p:spPr>
        <p:txBody>
          <a:bodyPr lIns="91395" tIns="91395" rIns="91395" bIns="91395" anchor="ctr" anchorCtr="0">
            <a:noAutofit/>
          </a:bodyPr>
          <a:lstStyle/>
          <a:p>
            <a:pPr>
              <a:buClr>
                <a:srgbClr val="000000"/>
              </a:buClr>
            </a:pPr>
            <a:endParaRPr>
              <a:latin typeface="+mn-lt"/>
            </a:endParaRPr>
          </a:p>
        </p:txBody>
      </p:sp>
      <p:sp>
        <p:nvSpPr>
          <p:cNvPr id="19" name="Shape 171"/>
          <p:cNvSpPr/>
          <p:nvPr/>
        </p:nvSpPr>
        <p:spPr>
          <a:xfrm>
            <a:off x="5841097" y="3447954"/>
            <a:ext cx="1311900" cy="25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4471"/>
          </a:solidFill>
          <a:ln>
            <a:noFill/>
          </a:ln>
        </p:spPr>
        <p:txBody>
          <a:bodyPr lIns="91395" tIns="91395" rIns="91395" bIns="91395" anchor="ctr" anchorCtr="0">
            <a:noAutofit/>
          </a:bodyPr>
          <a:lstStyle/>
          <a:p>
            <a:pPr>
              <a:buClr>
                <a:srgbClr val="000000"/>
              </a:buClr>
            </a:pPr>
            <a:endParaRPr>
              <a:latin typeface="+mn-lt"/>
            </a:endParaRPr>
          </a:p>
        </p:txBody>
      </p:sp>
      <p:sp>
        <p:nvSpPr>
          <p:cNvPr id="20" name="Shape 172"/>
          <p:cNvSpPr/>
          <p:nvPr/>
        </p:nvSpPr>
        <p:spPr>
          <a:xfrm>
            <a:off x="5204745" y="4292259"/>
            <a:ext cx="252000" cy="1423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4471"/>
          </a:solidFill>
          <a:ln>
            <a:noFill/>
          </a:ln>
        </p:spPr>
        <p:txBody>
          <a:bodyPr lIns="91395" tIns="91395" rIns="91395" bIns="91395" anchor="ctr" anchorCtr="0">
            <a:noAutofit/>
          </a:bodyPr>
          <a:lstStyle/>
          <a:p>
            <a:pPr>
              <a:buClr>
                <a:srgbClr val="000000"/>
              </a:buClr>
            </a:pPr>
            <a:endParaRPr>
              <a:latin typeface="+mn-lt"/>
            </a:endParaRPr>
          </a:p>
        </p:txBody>
      </p:sp>
      <p:sp>
        <p:nvSpPr>
          <p:cNvPr id="21" name="Shape 173"/>
          <p:cNvSpPr txBox="1"/>
          <p:nvPr/>
        </p:nvSpPr>
        <p:spPr>
          <a:xfrm>
            <a:off x="7239000" y="3219092"/>
            <a:ext cx="2071799" cy="7620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42248"/>
            </a:solidFill>
            <a:prstDash val="solid"/>
            <a:bevel/>
            <a:headEnd type="none" w="med" len="med"/>
            <a:tailEnd type="none" w="med" len="med"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</a:pP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22" name="Shape 174"/>
          <p:cNvSpPr/>
          <p:nvPr/>
        </p:nvSpPr>
        <p:spPr>
          <a:xfrm flipH="1">
            <a:off x="8184646" y="4036468"/>
            <a:ext cx="268200" cy="5706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4471"/>
          </a:solidFill>
          <a:ln>
            <a:noFill/>
          </a:ln>
        </p:spPr>
        <p:txBody>
          <a:bodyPr lIns="91395" tIns="91395" rIns="91395" bIns="91395" anchor="ctr" anchorCtr="0">
            <a:noAutofit/>
          </a:bodyPr>
          <a:lstStyle/>
          <a:p>
            <a:pPr>
              <a:buClr>
                <a:srgbClr val="000000"/>
              </a:buClr>
            </a:pPr>
            <a:endParaRPr>
              <a:latin typeface="+mn-lt"/>
            </a:endParaRPr>
          </a:p>
        </p:txBody>
      </p:sp>
      <p:sp>
        <p:nvSpPr>
          <p:cNvPr id="23" name="Shape 176"/>
          <p:cNvSpPr/>
          <p:nvPr/>
        </p:nvSpPr>
        <p:spPr>
          <a:xfrm>
            <a:off x="3239876" y="2321485"/>
            <a:ext cx="582300" cy="101400"/>
          </a:xfrm>
          <a:prstGeom prst="rect">
            <a:avLst/>
          </a:prstGeom>
          <a:solidFill>
            <a:srgbClr val="ED6D23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chemeClr val="lt1"/>
              </a:solidFill>
              <a:latin typeface="+mn-lt"/>
            </a:endParaRPr>
          </a:p>
        </p:txBody>
      </p:sp>
      <p:sp>
        <p:nvSpPr>
          <p:cNvPr id="24" name="Shape 177"/>
          <p:cNvSpPr/>
          <p:nvPr/>
        </p:nvSpPr>
        <p:spPr>
          <a:xfrm>
            <a:off x="3846905" y="2321486"/>
            <a:ext cx="574800" cy="101400"/>
          </a:xfrm>
          <a:prstGeom prst="rect">
            <a:avLst/>
          </a:prstGeom>
          <a:solidFill>
            <a:srgbClr val="317E3D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chemeClr val="lt1"/>
              </a:solidFill>
              <a:latin typeface="+mn-lt"/>
            </a:endParaRPr>
          </a:p>
        </p:txBody>
      </p:sp>
      <p:sp>
        <p:nvSpPr>
          <p:cNvPr id="25" name="Shape 178"/>
          <p:cNvSpPr/>
          <p:nvPr/>
        </p:nvSpPr>
        <p:spPr>
          <a:xfrm>
            <a:off x="3213683" y="3981091"/>
            <a:ext cx="582299" cy="101400"/>
          </a:xfrm>
          <a:prstGeom prst="rect">
            <a:avLst/>
          </a:prstGeom>
          <a:solidFill>
            <a:srgbClr val="ED6D23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rgbClr val="F19E1F"/>
              </a:solidFill>
              <a:latin typeface="+mn-lt"/>
            </a:endParaRPr>
          </a:p>
        </p:txBody>
      </p:sp>
      <p:sp>
        <p:nvSpPr>
          <p:cNvPr id="26" name="Shape 179"/>
          <p:cNvSpPr/>
          <p:nvPr/>
        </p:nvSpPr>
        <p:spPr>
          <a:xfrm>
            <a:off x="3833044" y="3981091"/>
            <a:ext cx="574800" cy="101400"/>
          </a:xfrm>
          <a:prstGeom prst="rect">
            <a:avLst/>
          </a:prstGeom>
          <a:solidFill>
            <a:srgbClr val="317E3D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chemeClr val="lt1"/>
              </a:solidFill>
              <a:latin typeface="+mn-lt"/>
            </a:endParaRPr>
          </a:p>
        </p:txBody>
      </p:sp>
      <p:sp>
        <p:nvSpPr>
          <p:cNvPr id="27" name="Shape 180"/>
          <p:cNvSpPr/>
          <p:nvPr/>
        </p:nvSpPr>
        <p:spPr>
          <a:xfrm>
            <a:off x="3175540" y="5242562"/>
            <a:ext cx="582300" cy="101400"/>
          </a:xfrm>
          <a:prstGeom prst="rect">
            <a:avLst/>
          </a:prstGeom>
          <a:solidFill>
            <a:srgbClr val="ED6D23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rgbClr val="F19E1F"/>
              </a:solidFill>
              <a:latin typeface="+mn-lt"/>
            </a:endParaRPr>
          </a:p>
        </p:txBody>
      </p:sp>
      <p:sp>
        <p:nvSpPr>
          <p:cNvPr id="28" name="Shape 181"/>
          <p:cNvSpPr/>
          <p:nvPr/>
        </p:nvSpPr>
        <p:spPr>
          <a:xfrm>
            <a:off x="3794904" y="5242563"/>
            <a:ext cx="574800" cy="101400"/>
          </a:xfrm>
          <a:prstGeom prst="rect">
            <a:avLst/>
          </a:prstGeom>
          <a:solidFill>
            <a:srgbClr val="317E3D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chemeClr val="lt1"/>
              </a:solidFill>
              <a:latin typeface="+mn-lt"/>
            </a:endParaRPr>
          </a:p>
        </p:txBody>
      </p:sp>
      <p:sp>
        <p:nvSpPr>
          <p:cNvPr id="29" name="Shape 182"/>
          <p:cNvSpPr/>
          <p:nvPr/>
        </p:nvSpPr>
        <p:spPr>
          <a:xfrm>
            <a:off x="3116184" y="6527362"/>
            <a:ext cx="574800" cy="101400"/>
          </a:xfrm>
          <a:prstGeom prst="rect">
            <a:avLst/>
          </a:prstGeom>
          <a:solidFill>
            <a:srgbClr val="0971AB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chemeClr val="lt1"/>
              </a:solidFill>
              <a:latin typeface="+mn-lt"/>
            </a:endParaRPr>
          </a:p>
        </p:txBody>
      </p:sp>
      <p:sp>
        <p:nvSpPr>
          <p:cNvPr id="30" name="Shape 183"/>
          <p:cNvSpPr/>
          <p:nvPr/>
        </p:nvSpPr>
        <p:spPr>
          <a:xfrm>
            <a:off x="2487177" y="6527362"/>
            <a:ext cx="582300" cy="101400"/>
          </a:xfrm>
          <a:prstGeom prst="rect">
            <a:avLst/>
          </a:prstGeom>
          <a:solidFill>
            <a:srgbClr val="ED6D23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rgbClr val="F19E1F"/>
              </a:solidFill>
              <a:latin typeface="+mn-lt"/>
            </a:endParaRPr>
          </a:p>
        </p:txBody>
      </p:sp>
      <p:grpSp>
        <p:nvGrpSpPr>
          <p:cNvPr id="31" name="Shape 184"/>
          <p:cNvGrpSpPr/>
          <p:nvPr/>
        </p:nvGrpSpPr>
        <p:grpSpPr>
          <a:xfrm>
            <a:off x="6629098" y="5756807"/>
            <a:ext cx="2712914" cy="1087746"/>
            <a:chOff x="4996151" y="5439611"/>
            <a:chExt cx="2712914" cy="1087746"/>
          </a:xfrm>
        </p:grpSpPr>
        <p:sp>
          <p:nvSpPr>
            <p:cNvPr id="32" name="Shape 185"/>
            <p:cNvSpPr txBox="1"/>
            <p:nvPr/>
          </p:nvSpPr>
          <p:spPr>
            <a:xfrm>
              <a:off x="5591665" y="5439611"/>
              <a:ext cx="2117400" cy="318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>
                <a:buClr>
                  <a:srgbClr val="000000"/>
                </a:buClr>
                <a:buSzPct val="25000"/>
              </a:pPr>
              <a:r>
                <a:rPr lang="en-US" sz="1200" b="1">
                  <a:latin typeface="+mn-lt"/>
                </a:rPr>
                <a:t>Discovery Environment</a:t>
              </a:r>
            </a:p>
          </p:txBody>
        </p:sp>
        <p:sp>
          <p:nvSpPr>
            <p:cNvPr id="33" name="Shape 186"/>
            <p:cNvSpPr txBox="1"/>
            <p:nvPr/>
          </p:nvSpPr>
          <p:spPr>
            <a:xfrm>
              <a:off x="5572815" y="6208757"/>
              <a:ext cx="1149600" cy="318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>
                <a:buClr>
                  <a:srgbClr val="000000"/>
                </a:buClr>
                <a:buSzPct val="25000"/>
              </a:pPr>
              <a:r>
                <a:rPr lang="en-US" sz="1200" b="1">
                  <a:latin typeface="+mn-lt"/>
                </a:rPr>
                <a:t>Agave API</a:t>
              </a:r>
            </a:p>
          </p:txBody>
        </p:sp>
        <p:sp>
          <p:nvSpPr>
            <p:cNvPr id="34" name="Shape 187"/>
            <p:cNvSpPr txBox="1"/>
            <p:nvPr/>
          </p:nvSpPr>
          <p:spPr>
            <a:xfrm>
              <a:off x="5582672" y="5825047"/>
              <a:ext cx="1259400" cy="318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>
                <a:buClr>
                  <a:srgbClr val="000000"/>
                </a:buClr>
                <a:buSzPct val="25000"/>
              </a:pPr>
              <a:r>
                <a:rPr lang="en-US" sz="1200" b="1">
                  <a:latin typeface="+mn-lt"/>
                </a:rPr>
                <a:t>Atmosphere</a:t>
              </a:r>
            </a:p>
          </p:txBody>
        </p:sp>
        <p:sp>
          <p:nvSpPr>
            <p:cNvPr id="35" name="Shape 188"/>
            <p:cNvSpPr/>
            <p:nvPr/>
          </p:nvSpPr>
          <p:spPr>
            <a:xfrm>
              <a:off x="5000269" y="5572480"/>
              <a:ext cx="582300" cy="101400"/>
            </a:xfrm>
            <a:prstGeom prst="rect">
              <a:avLst/>
            </a:prstGeom>
            <a:solidFill>
              <a:srgbClr val="ED6D23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>
                <a:solidFill>
                  <a:srgbClr val="F19E1F"/>
                </a:solidFill>
                <a:latin typeface="+mn-lt"/>
              </a:endParaRPr>
            </a:p>
          </p:txBody>
        </p:sp>
        <p:sp>
          <p:nvSpPr>
            <p:cNvPr id="36" name="Shape 189"/>
            <p:cNvSpPr/>
            <p:nvPr/>
          </p:nvSpPr>
          <p:spPr>
            <a:xfrm>
              <a:off x="4996151" y="6337957"/>
              <a:ext cx="574800" cy="101400"/>
            </a:xfrm>
            <a:prstGeom prst="rect">
              <a:avLst/>
            </a:prstGeom>
            <a:solidFill>
              <a:srgbClr val="317E3D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>
                <a:solidFill>
                  <a:schemeClr val="lt1"/>
                </a:solidFill>
                <a:latin typeface="+mn-lt"/>
              </a:endParaRPr>
            </a:p>
          </p:txBody>
        </p:sp>
        <p:sp>
          <p:nvSpPr>
            <p:cNvPr id="37" name="Shape 190"/>
            <p:cNvSpPr/>
            <p:nvPr/>
          </p:nvSpPr>
          <p:spPr>
            <a:xfrm>
              <a:off x="5004011" y="5972489"/>
              <a:ext cx="574800" cy="101400"/>
            </a:xfrm>
            <a:prstGeom prst="rect">
              <a:avLst/>
            </a:prstGeom>
            <a:solidFill>
              <a:srgbClr val="0971AB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>
                <a:solidFill>
                  <a:schemeClr val="lt1"/>
                </a:solidFill>
                <a:latin typeface="+mn-lt"/>
              </a:endParaRPr>
            </a:p>
          </p:txBody>
        </p:sp>
      </p:grpSp>
      <p:sp>
        <p:nvSpPr>
          <p:cNvPr id="38" name="Shape 191"/>
          <p:cNvSpPr/>
          <p:nvPr/>
        </p:nvSpPr>
        <p:spPr>
          <a:xfrm>
            <a:off x="5249556" y="6529467"/>
            <a:ext cx="574800" cy="101400"/>
          </a:xfrm>
          <a:prstGeom prst="rect">
            <a:avLst/>
          </a:prstGeom>
          <a:solidFill>
            <a:srgbClr val="317E3D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chemeClr val="lt1"/>
              </a:solidFill>
              <a:latin typeface="+mn-lt"/>
            </a:endParaRPr>
          </a:p>
        </p:txBody>
      </p:sp>
      <p:sp>
        <p:nvSpPr>
          <p:cNvPr id="39" name="Shape 192"/>
          <p:cNvSpPr/>
          <p:nvPr/>
        </p:nvSpPr>
        <p:spPr>
          <a:xfrm>
            <a:off x="8366407" y="2614424"/>
            <a:ext cx="582300" cy="101400"/>
          </a:xfrm>
          <a:prstGeom prst="rect">
            <a:avLst/>
          </a:prstGeom>
          <a:solidFill>
            <a:srgbClr val="ED6D23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rgbClr val="F19E1F"/>
              </a:solidFill>
              <a:latin typeface="+mn-lt"/>
            </a:endParaRPr>
          </a:p>
        </p:txBody>
      </p:sp>
      <p:sp>
        <p:nvSpPr>
          <p:cNvPr id="40" name="Shape 193"/>
          <p:cNvSpPr/>
          <p:nvPr/>
        </p:nvSpPr>
        <p:spPr>
          <a:xfrm>
            <a:off x="7977558" y="5386520"/>
            <a:ext cx="574800" cy="101400"/>
          </a:xfrm>
          <a:prstGeom prst="rect">
            <a:avLst/>
          </a:prstGeom>
          <a:solidFill>
            <a:srgbClr val="0971AB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chemeClr val="lt1"/>
              </a:solidFill>
              <a:latin typeface="+mn-lt"/>
            </a:endParaRPr>
          </a:p>
        </p:txBody>
      </p:sp>
      <p:sp>
        <p:nvSpPr>
          <p:cNvPr id="41" name="Shape 194"/>
          <p:cNvSpPr/>
          <p:nvPr/>
        </p:nvSpPr>
        <p:spPr>
          <a:xfrm>
            <a:off x="7360885" y="5386520"/>
            <a:ext cx="582300" cy="101400"/>
          </a:xfrm>
          <a:prstGeom prst="rect">
            <a:avLst/>
          </a:prstGeom>
          <a:solidFill>
            <a:srgbClr val="ED6D23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rgbClr val="F19E1F"/>
              </a:solidFill>
              <a:latin typeface="+mn-lt"/>
            </a:endParaRPr>
          </a:p>
        </p:txBody>
      </p:sp>
      <p:sp>
        <p:nvSpPr>
          <p:cNvPr id="42" name="Shape 195"/>
          <p:cNvSpPr/>
          <p:nvPr/>
        </p:nvSpPr>
        <p:spPr>
          <a:xfrm>
            <a:off x="8585902" y="5390876"/>
            <a:ext cx="574800" cy="101400"/>
          </a:xfrm>
          <a:prstGeom prst="rect">
            <a:avLst/>
          </a:prstGeom>
          <a:solidFill>
            <a:srgbClr val="317E3D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chemeClr val="lt1"/>
              </a:solidFill>
              <a:latin typeface="+mn-lt"/>
            </a:endParaRPr>
          </a:p>
        </p:txBody>
      </p:sp>
      <p:sp>
        <p:nvSpPr>
          <p:cNvPr id="43" name="Shape 196"/>
          <p:cNvSpPr txBox="1"/>
          <p:nvPr/>
        </p:nvSpPr>
        <p:spPr>
          <a:xfrm>
            <a:off x="3180583" y="2841228"/>
            <a:ext cx="1221600" cy="370200"/>
          </a:xfrm>
          <a:prstGeom prst="rect">
            <a:avLst/>
          </a:prstGeom>
          <a:noFill/>
          <a:ln>
            <a:noFill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>
                <a:latin typeface="+mn-lt"/>
                <a:ea typeface="Calibri"/>
                <a:cs typeface="Calibri"/>
                <a:sym typeface="Calibri"/>
              </a:rPr>
              <a:t>Assembly</a:t>
            </a:r>
          </a:p>
        </p:txBody>
      </p:sp>
      <p:sp>
        <p:nvSpPr>
          <p:cNvPr id="44" name="Shape 197"/>
          <p:cNvSpPr txBox="1"/>
          <p:nvPr/>
        </p:nvSpPr>
        <p:spPr>
          <a:xfrm>
            <a:off x="7515586" y="4665638"/>
            <a:ext cx="1559400" cy="584700"/>
          </a:xfrm>
          <a:prstGeom prst="rect">
            <a:avLst/>
          </a:prstGeom>
          <a:noFill/>
          <a:ln>
            <a:noFill/>
          </a:ln>
        </p:spPr>
        <p:txBody>
          <a:bodyPr lIns="91395" tIns="45686" rIns="91395" bIns="45686" anchor="t" anchorCtr="0">
            <a:noAutofit/>
          </a:bodyPr>
          <a:lstStyle/>
          <a:p>
            <a:pPr>
              <a:buClr>
                <a:srgbClr val="000000"/>
              </a:buClr>
              <a:buSzPct val="25000"/>
            </a:pPr>
            <a:r>
              <a:rPr lang="en-US" sz="1800">
                <a:latin typeface="+mn-lt"/>
                <a:ea typeface="Calibri"/>
                <a:cs typeface="Calibri"/>
                <a:sym typeface="Calibri"/>
              </a:rPr>
              <a:t>Association</a:t>
            </a:r>
          </a:p>
          <a:p>
            <a:pPr>
              <a:buClr>
                <a:srgbClr val="000000"/>
              </a:buClr>
            </a:pPr>
            <a:endParaRPr>
              <a:latin typeface="+mn-lt"/>
            </a:endParaRPr>
          </a:p>
        </p:txBody>
      </p:sp>
      <p:sp>
        <p:nvSpPr>
          <p:cNvPr id="45" name="Shape 198"/>
          <p:cNvSpPr txBox="1"/>
          <p:nvPr/>
        </p:nvSpPr>
        <p:spPr>
          <a:xfrm>
            <a:off x="7373221" y="1591491"/>
            <a:ext cx="2551374" cy="584700"/>
          </a:xfrm>
          <a:prstGeom prst="rect">
            <a:avLst/>
          </a:prstGeom>
          <a:noFill/>
          <a:ln>
            <a:noFill/>
          </a:ln>
        </p:spPr>
        <p:txBody>
          <a:bodyPr lIns="91395" tIns="45686" rIns="91395" bIns="45686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-US" sz="1800" dirty="0">
                <a:latin typeface="+mn-lt"/>
                <a:ea typeface="Calibri"/>
                <a:cs typeface="Calibri"/>
                <a:sym typeface="Calibri"/>
              </a:rPr>
              <a:t>Data Publication</a:t>
            </a:r>
          </a:p>
          <a:p>
            <a:pPr algn="ctr">
              <a:buClr>
                <a:srgbClr val="000000"/>
              </a:buClr>
            </a:pPr>
            <a:endParaRPr dirty="0">
              <a:latin typeface="+mn-lt"/>
            </a:endParaRPr>
          </a:p>
        </p:txBody>
      </p:sp>
      <p:sp>
        <p:nvSpPr>
          <p:cNvPr id="46" name="Shape 199"/>
          <p:cNvSpPr txBox="1"/>
          <p:nvPr/>
        </p:nvSpPr>
        <p:spPr>
          <a:xfrm>
            <a:off x="7239000" y="3340875"/>
            <a:ext cx="2071799" cy="370200"/>
          </a:xfrm>
          <a:prstGeom prst="rect">
            <a:avLst/>
          </a:prstGeom>
          <a:noFill/>
          <a:ln>
            <a:noFill/>
          </a:ln>
        </p:spPr>
        <p:txBody>
          <a:bodyPr lIns="11421" tIns="11421" rIns="11421" bIns="11421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ct val="25000"/>
            </a:pPr>
            <a:r>
              <a:rPr lang="en-US" sz="1800" dirty="0">
                <a:latin typeface="+mn-lt"/>
                <a:ea typeface="Calibri"/>
                <a:cs typeface="Calibri"/>
                <a:sym typeface="Calibri"/>
              </a:rPr>
              <a:t>Variation Analysis</a:t>
            </a:r>
          </a:p>
        </p:txBody>
      </p:sp>
      <p:sp>
        <p:nvSpPr>
          <p:cNvPr id="47" name="Shape 200"/>
          <p:cNvSpPr/>
          <p:nvPr/>
        </p:nvSpPr>
        <p:spPr>
          <a:xfrm>
            <a:off x="4627347" y="6531343"/>
            <a:ext cx="582300" cy="101400"/>
          </a:xfrm>
          <a:prstGeom prst="rect">
            <a:avLst/>
          </a:prstGeom>
          <a:solidFill>
            <a:srgbClr val="ED6D23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rgbClr val="F19E1F"/>
              </a:solidFill>
              <a:latin typeface="+mn-lt"/>
            </a:endParaRPr>
          </a:p>
        </p:txBody>
      </p:sp>
      <p:sp>
        <p:nvSpPr>
          <p:cNvPr id="48" name="Shape 201"/>
          <p:cNvSpPr/>
          <p:nvPr/>
        </p:nvSpPr>
        <p:spPr>
          <a:xfrm>
            <a:off x="5841097" y="1923954"/>
            <a:ext cx="1311900" cy="25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4471"/>
          </a:solidFill>
          <a:ln>
            <a:noFill/>
          </a:ln>
        </p:spPr>
        <p:txBody>
          <a:bodyPr lIns="91395" tIns="91395" rIns="91395" bIns="91395" anchor="ctr" anchorCtr="0">
            <a:noAutofit/>
          </a:bodyPr>
          <a:lstStyle/>
          <a:p>
            <a:pPr>
              <a:buClr>
                <a:srgbClr val="000000"/>
              </a:buClr>
            </a:pPr>
            <a:endParaRPr>
              <a:latin typeface="+mn-lt"/>
            </a:endParaRPr>
          </a:p>
        </p:txBody>
      </p:sp>
      <p:sp>
        <p:nvSpPr>
          <p:cNvPr id="49" name="Shape 202"/>
          <p:cNvSpPr/>
          <p:nvPr/>
        </p:nvSpPr>
        <p:spPr>
          <a:xfrm>
            <a:off x="7989893" y="3786320"/>
            <a:ext cx="574800" cy="101400"/>
          </a:xfrm>
          <a:prstGeom prst="rect">
            <a:avLst/>
          </a:prstGeom>
          <a:solidFill>
            <a:srgbClr val="0971AB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chemeClr val="lt1"/>
              </a:solidFill>
              <a:latin typeface="+mn-lt"/>
            </a:endParaRPr>
          </a:p>
        </p:txBody>
      </p:sp>
      <p:sp>
        <p:nvSpPr>
          <p:cNvPr id="50" name="Shape 203"/>
          <p:cNvSpPr/>
          <p:nvPr/>
        </p:nvSpPr>
        <p:spPr>
          <a:xfrm>
            <a:off x="7373220" y="3786320"/>
            <a:ext cx="582300" cy="101400"/>
          </a:xfrm>
          <a:prstGeom prst="rect">
            <a:avLst/>
          </a:prstGeom>
          <a:solidFill>
            <a:srgbClr val="ED6D23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rgbClr val="F19E1F"/>
              </a:solidFill>
              <a:latin typeface="+mn-lt"/>
            </a:endParaRPr>
          </a:p>
        </p:txBody>
      </p:sp>
      <p:sp>
        <p:nvSpPr>
          <p:cNvPr id="51" name="Shape 204"/>
          <p:cNvSpPr/>
          <p:nvPr/>
        </p:nvSpPr>
        <p:spPr>
          <a:xfrm>
            <a:off x="8598236" y="3790676"/>
            <a:ext cx="574800" cy="101400"/>
          </a:xfrm>
          <a:prstGeom prst="rect">
            <a:avLst/>
          </a:prstGeom>
          <a:solidFill>
            <a:srgbClr val="317E3D"/>
          </a:solidFill>
          <a:ln>
            <a:noFill/>
          </a:ln>
        </p:spPr>
        <p:txBody>
          <a:bodyPr lIns="91395" tIns="45686" rIns="91395" bIns="45686" anchor="ctr" anchorCtr="0">
            <a:noAutofit/>
          </a:bodyPr>
          <a:lstStyle/>
          <a:p>
            <a:pPr algn="ctr">
              <a:buClr>
                <a:srgbClr val="000000"/>
              </a:buClr>
            </a:pPr>
            <a:endParaRPr>
              <a:solidFill>
                <a:schemeClr val="lt1"/>
              </a:solidFill>
              <a:latin typeface="+mn-lt"/>
            </a:endParaRPr>
          </a:p>
        </p:txBody>
      </p:sp>
      <p:sp>
        <p:nvSpPr>
          <p:cNvPr id="52" name="Title 1"/>
          <p:cNvSpPr txBox="1">
            <a:spLocks/>
          </p:cNvSpPr>
          <p:nvPr/>
        </p:nvSpPr>
        <p:spPr>
          <a:xfrm>
            <a:off x="0" y="411425"/>
            <a:ext cx="12192000" cy="86934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Example Workflows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8142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09233" y="1151286"/>
            <a:ext cx="432041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>
                <a:solidFill>
                  <a:schemeClr val="accent5">
                    <a:lumMod val="50000"/>
                  </a:schemeClr>
                </a:solidFill>
                <a:latin typeface="Effra" panose="02000506080000020004" pitchFamily="2" charset="0"/>
              </a:rPr>
              <a:t>Atmosphere</a:t>
            </a:r>
            <a:endParaRPr lang="en-US" sz="3200" dirty="0">
              <a:solidFill>
                <a:schemeClr val="accent5">
                  <a:lumMod val="50000"/>
                </a:schemeClr>
              </a:solidFill>
              <a:latin typeface="Effra" panose="02000506080000020004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22839" y="2243333"/>
            <a:ext cx="89459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Cloud computing for the life sciences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09645" y="3460526"/>
            <a:ext cx="1017746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>
                <a:solidFill>
                  <a:prstClr val="black"/>
                </a:solidFill>
              </a:rPr>
              <a:t>Simple: Access to hundreds of virtual machine images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>
                <a:solidFill>
                  <a:prstClr val="black"/>
                </a:solidFill>
              </a:rPr>
              <a:t>Flexible: Fully customize your software setup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>
                <a:solidFill>
                  <a:prstClr val="black"/>
                </a:solidFill>
              </a:rPr>
              <a:t>Powerful: Integrated with CyVerse computing and data resources </a:t>
            </a:r>
            <a:endParaRPr lang="en-US" sz="2800" dirty="0">
              <a:solidFill>
                <a:prstClr val="black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645" y="1287670"/>
            <a:ext cx="2062553" cy="119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78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509233" y="1151286"/>
            <a:ext cx="467301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>
                <a:solidFill>
                  <a:schemeClr val="accent5">
                    <a:lumMod val="50000"/>
                  </a:schemeClr>
                </a:solidFill>
                <a:latin typeface="Effra" panose="02000506080000020004" pitchFamily="2" charset="0"/>
              </a:rPr>
              <a:t>Science APIs</a:t>
            </a:r>
            <a:endParaRPr lang="en-US" sz="3200" dirty="0">
              <a:solidFill>
                <a:schemeClr val="accent5">
                  <a:lumMod val="50000"/>
                </a:schemeClr>
              </a:solidFill>
              <a:latin typeface="Effra" panose="02000506080000020004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22839" y="2243333"/>
            <a:ext cx="89459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Fully customize CyVerse</a:t>
            </a:r>
            <a:r>
              <a:rPr lang="en-US" sz="2400" i="1" dirty="0" smtClean="0"/>
              <a:t> </a:t>
            </a:r>
            <a:r>
              <a:rPr lang="en-US" sz="2400" dirty="0" smtClean="0"/>
              <a:t>resources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1526695" y="3435132"/>
            <a:ext cx="10635347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>
                <a:solidFill>
                  <a:prstClr val="black"/>
                </a:solidFill>
              </a:rPr>
              <a:t>Science-as-a-service platform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/>
              <a:t>Define </a:t>
            </a:r>
            <a:r>
              <a:rPr lang="en-US" sz="2800" dirty="0"/>
              <a:t>your own compute, and storage </a:t>
            </a:r>
            <a:r>
              <a:rPr lang="en-US" sz="2800" dirty="0" smtClean="0"/>
              <a:t>resources (local and </a:t>
            </a:r>
            <a:r>
              <a:rPr lang="en-US" sz="2800" i="1" dirty="0" smtClean="0"/>
              <a:t>CyVerse</a:t>
            </a:r>
            <a:r>
              <a:rPr lang="en-US" sz="2800" dirty="0" smtClean="0"/>
              <a:t>)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/>
              <a:t>Build </a:t>
            </a:r>
            <a:r>
              <a:rPr lang="en-US" sz="2800" dirty="0"/>
              <a:t>your own app store of scientific codes and workflows</a:t>
            </a:r>
            <a:endParaRPr lang="en-US" sz="2800" dirty="0" smtClean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>
              <a:solidFill>
                <a:prstClr val="black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918" y="1151286"/>
            <a:ext cx="1926905" cy="127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36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1309910" y="1042846"/>
            <a:ext cx="9426428" cy="578826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8070751" y="2775078"/>
            <a:ext cx="1770749" cy="3297657"/>
            <a:chOff x="6671844" y="2087144"/>
            <a:chExt cx="1770749" cy="3297657"/>
          </a:xfrm>
        </p:grpSpPr>
        <p:sp>
          <p:nvSpPr>
            <p:cNvPr id="4" name="6-Point Star 3"/>
            <p:cNvSpPr/>
            <p:nvPr/>
          </p:nvSpPr>
          <p:spPr>
            <a:xfrm>
              <a:off x="7518400" y="3556001"/>
              <a:ext cx="304800" cy="304800"/>
            </a:xfrm>
            <a:prstGeom prst="star6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6-Point Star 4"/>
            <p:cNvSpPr/>
            <p:nvPr/>
          </p:nvSpPr>
          <p:spPr>
            <a:xfrm>
              <a:off x="8009467" y="2370668"/>
              <a:ext cx="304800" cy="304800"/>
            </a:xfrm>
            <a:prstGeom prst="star6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6-Point Star 5"/>
            <p:cNvSpPr/>
            <p:nvPr/>
          </p:nvSpPr>
          <p:spPr>
            <a:xfrm>
              <a:off x="7162801" y="5080001"/>
              <a:ext cx="304800" cy="304800"/>
            </a:xfrm>
            <a:prstGeom prst="star6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198733" y="3272476"/>
              <a:ext cx="8272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RENCI</a:t>
              </a:r>
              <a:endParaRPr lang="en-US" sz="2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730689" y="2087144"/>
              <a:ext cx="71190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CSHL</a:t>
              </a:r>
              <a:endParaRPr lang="en-US" sz="2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671844" y="4799571"/>
              <a:ext cx="7873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NASA</a:t>
              </a:r>
              <a:endParaRPr lang="en-US" sz="2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621408" y="5138769"/>
            <a:ext cx="2622701" cy="629166"/>
            <a:chOff x="2222501" y="4687897"/>
            <a:chExt cx="2622701" cy="629166"/>
          </a:xfrm>
        </p:grpSpPr>
        <p:sp>
          <p:nvSpPr>
            <p:cNvPr id="11" name="TextBox 10"/>
            <p:cNvSpPr txBox="1"/>
            <p:nvPr/>
          </p:nvSpPr>
          <p:spPr>
            <a:xfrm>
              <a:off x="4106623" y="4687897"/>
              <a:ext cx="7385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TACC</a:t>
              </a:r>
              <a:endParaRPr lang="en-US" sz="2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2222501" y="4734380"/>
              <a:ext cx="2383366" cy="582683"/>
              <a:chOff x="2222501" y="4734380"/>
              <a:chExt cx="2383366" cy="582683"/>
            </a:xfrm>
          </p:grpSpPr>
          <p:sp>
            <p:nvSpPr>
              <p:cNvPr id="13" name="6-Point Star 12"/>
              <p:cNvSpPr/>
              <p:nvPr/>
            </p:nvSpPr>
            <p:spPr>
              <a:xfrm>
                <a:off x="4301067" y="5012263"/>
                <a:ext cx="304800" cy="304800"/>
              </a:xfrm>
              <a:prstGeom prst="star6">
                <a:avLst/>
              </a:prstGeom>
              <a:solidFill>
                <a:srgbClr val="FF000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" name="Straight Arrow Connector 13"/>
              <p:cNvCxnSpPr/>
              <p:nvPr/>
            </p:nvCxnSpPr>
            <p:spPr>
              <a:xfrm>
                <a:off x="2222501" y="4734380"/>
                <a:ext cx="2078566" cy="400110"/>
              </a:xfrm>
              <a:prstGeom prst="straightConnector1">
                <a:avLst/>
              </a:prstGeom>
              <a:ln w="38100" cmpd="sng">
                <a:solidFill>
                  <a:srgbClr val="FF3320"/>
                </a:solidFill>
                <a:headEnd type="arrow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Group 14"/>
          <p:cNvGrpSpPr/>
          <p:nvPr/>
        </p:nvGrpSpPr>
        <p:grpSpPr>
          <a:xfrm>
            <a:off x="3505200" y="3217521"/>
            <a:ext cx="7318592" cy="2772686"/>
            <a:chOff x="2106293" y="2766649"/>
            <a:chExt cx="7318592" cy="2772686"/>
          </a:xfrm>
        </p:grpSpPr>
        <p:cxnSp>
          <p:nvCxnSpPr>
            <p:cNvPr id="16" name="Straight Arrow Connector 15"/>
            <p:cNvCxnSpPr/>
            <p:nvPr/>
          </p:nvCxnSpPr>
          <p:spPr>
            <a:xfrm flipV="1">
              <a:off x="2106293" y="2766649"/>
              <a:ext cx="5860426" cy="1898594"/>
            </a:xfrm>
            <a:prstGeom prst="straightConnector1">
              <a:avLst/>
            </a:prstGeom>
            <a:ln w="38100" cmpd="sng">
              <a:solidFill>
                <a:srgbClr val="FF332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2222501" y="3909648"/>
              <a:ext cx="5313579" cy="778249"/>
            </a:xfrm>
            <a:prstGeom prst="straightConnector1">
              <a:avLst/>
            </a:prstGeom>
            <a:ln w="38100" cmpd="sng">
              <a:solidFill>
                <a:srgbClr val="FF332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2279450" y="4687897"/>
              <a:ext cx="4883351" cy="748846"/>
            </a:xfrm>
            <a:prstGeom prst="straightConnector1">
              <a:avLst/>
            </a:prstGeom>
            <a:ln w="38100" cmpd="sng">
              <a:solidFill>
                <a:srgbClr val="FF332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4" idx="0"/>
            </p:cNvCxnSpPr>
            <p:nvPr/>
          </p:nvCxnSpPr>
          <p:spPr>
            <a:xfrm flipV="1">
              <a:off x="6004774" y="3327589"/>
              <a:ext cx="3420111" cy="2211746"/>
            </a:xfrm>
            <a:prstGeom prst="straightConnector1">
              <a:avLst/>
            </a:prstGeom>
            <a:ln w="38100" cmpd="sng">
              <a:solidFill>
                <a:srgbClr val="FF332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/>
          <p:cNvSpPr/>
          <p:nvPr/>
        </p:nvSpPr>
        <p:spPr>
          <a:xfrm>
            <a:off x="3234874" y="4602799"/>
            <a:ext cx="9169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Arizona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2055800" y="3943612"/>
            <a:ext cx="1394057" cy="1721549"/>
            <a:chOff x="656893" y="3492740"/>
            <a:chExt cx="1394057" cy="1721549"/>
          </a:xfrm>
        </p:grpSpPr>
        <p:grpSp>
          <p:nvGrpSpPr>
            <p:cNvPr id="22" name="Group 21"/>
            <p:cNvGrpSpPr/>
            <p:nvPr/>
          </p:nvGrpSpPr>
          <p:grpSpPr>
            <a:xfrm rot="16755416">
              <a:off x="1101112" y="4264451"/>
              <a:ext cx="1193010" cy="706666"/>
              <a:chOff x="1478111" y="3972924"/>
              <a:chExt cx="1193010" cy="706666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2188859" y="4000277"/>
                <a:ext cx="268975" cy="268975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5B68"/>
                  </a:solidFill>
                </a:endParaRPr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648726" y="4088311"/>
                <a:ext cx="268975" cy="268975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5B68"/>
                  </a:solidFill>
                </a:endParaRPr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1896577" y="3972924"/>
                <a:ext cx="268975" cy="268975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5B68"/>
                  </a:solidFill>
                </a:endParaRPr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2402146" y="4125324"/>
                <a:ext cx="268975" cy="268975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5B68"/>
                  </a:solidFill>
                </a:endParaRPr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 rot="4844584">
                <a:off x="1851365" y="4411822"/>
                <a:ext cx="392258" cy="56371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833034" y="4338346"/>
                <a:ext cx="169333" cy="262463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flipH="1">
                <a:off x="2126112" y="4219908"/>
                <a:ext cx="153338" cy="381011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stCxn id="27" idx="3"/>
              </p:cNvCxnSpPr>
              <p:nvPr/>
            </p:nvCxnSpPr>
            <p:spPr>
              <a:xfrm rot="4844584">
                <a:off x="2109295" y="4314899"/>
                <a:ext cx="285182" cy="430785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Oval 31"/>
              <p:cNvSpPr/>
              <p:nvPr/>
            </p:nvSpPr>
            <p:spPr>
              <a:xfrm>
                <a:off x="1478111" y="4283008"/>
                <a:ext cx="268975" cy="268975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5B68"/>
                  </a:solidFill>
                </a:endParaRPr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 rot="4844584" flipV="1">
                <a:off x="1763777" y="4446632"/>
                <a:ext cx="190397" cy="275520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Rectangle 22"/>
            <p:cNvSpPr/>
            <p:nvPr/>
          </p:nvSpPr>
          <p:spPr>
            <a:xfrm>
              <a:off x="656893" y="3492740"/>
              <a:ext cx="94669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accent6">
                      <a:lumMod val="7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Powered</a:t>
              </a:r>
            </a:p>
            <a:p>
              <a:pPr algn="ctr"/>
              <a:r>
                <a:rPr lang="en-US" sz="1600" b="1" dirty="0" smtClean="0">
                  <a:solidFill>
                    <a:schemeClr val="accent6">
                      <a:lumMod val="7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by </a:t>
              </a:r>
            </a:p>
            <a:p>
              <a:pPr algn="ctr"/>
              <a:r>
                <a:rPr lang="en-US" sz="1600" b="1" dirty="0" smtClean="0">
                  <a:solidFill>
                    <a:schemeClr val="accent6">
                      <a:lumMod val="7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CyVerse</a:t>
              </a:r>
            </a:p>
          </p:txBody>
        </p:sp>
      </p:grpSp>
      <p:sp>
        <p:nvSpPr>
          <p:cNvPr id="34" name="6-Point Star 33"/>
          <p:cNvSpPr/>
          <p:nvPr/>
        </p:nvSpPr>
        <p:spPr>
          <a:xfrm>
            <a:off x="3316608" y="4980535"/>
            <a:ext cx="304800" cy="304800"/>
          </a:xfrm>
          <a:prstGeom prst="star6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/>
          <p:cNvGrpSpPr/>
          <p:nvPr/>
        </p:nvGrpSpPr>
        <p:grpSpPr>
          <a:xfrm>
            <a:off x="1993033" y="2160693"/>
            <a:ext cx="7372594" cy="3070113"/>
            <a:chOff x="538646" y="1849963"/>
            <a:chExt cx="7284554" cy="2947508"/>
          </a:xfrm>
        </p:grpSpPr>
        <p:sp>
          <p:nvSpPr>
            <p:cNvPr id="36" name="6-Point Star 35"/>
            <p:cNvSpPr/>
            <p:nvPr/>
          </p:nvSpPr>
          <p:spPr>
            <a:xfrm>
              <a:off x="538646" y="3555310"/>
              <a:ext cx="218788" cy="262470"/>
            </a:xfrm>
            <a:prstGeom prst="star6">
              <a:avLst/>
            </a:prstGeom>
            <a:solidFill>
              <a:srgbClr val="00C1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C100"/>
                </a:solidFill>
              </a:endParaRPr>
            </a:p>
          </p:txBody>
        </p:sp>
        <p:sp>
          <p:nvSpPr>
            <p:cNvPr id="37" name="6-Point Star 36"/>
            <p:cNvSpPr/>
            <p:nvPr/>
          </p:nvSpPr>
          <p:spPr>
            <a:xfrm>
              <a:off x="4816295" y="2821790"/>
              <a:ext cx="218788" cy="262470"/>
            </a:xfrm>
            <a:prstGeom prst="star6">
              <a:avLst/>
            </a:prstGeom>
            <a:solidFill>
              <a:srgbClr val="00C1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C100"/>
                </a:solidFill>
              </a:endParaRPr>
            </a:p>
          </p:txBody>
        </p:sp>
        <p:sp>
          <p:nvSpPr>
            <p:cNvPr id="38" name="6-Point Star 37"/>
            <p:cNvSpPr/>
            <p:nvPr/>
          </p:nvSpPr>
          <p:spPr>
            <a:xfrm>
              <a:off x="6038805" y="3086306"/>
              <a:ext cx="218788" cy="262470"/>
            </a:xfrm>
            <a:prstGeom prst="star6">
              <a:avLst/>
            </a:prstGeom>
            <a:solidFill>
              <a:srgbClr val="00C1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C100"/>
                </a:solidFill>
              </a:endParaRPr>
            </a:p>
          </p:txBody>
        </p:sp>
        <p:sp>
          <p:nvSpPr>
            <p:cNvPr id="39" name="6-Point Star 38"/>
            <p:cNvSpPr/>
            <p:nvPr/>
          </p:nvSpPr>
          <p:spPr>
            <a:xfrm>
              <a:off x="803319" y="3914303"/>
              <a:ext cx="218788" cy="262470"/>
            </a:xfrm>
            <a:prstGeom prst="star6">
              <a:avLst/>
            </a:prstGeom>
            <a:solidFill>
              <a:srgbClr val="00C1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C100"/>
                </a:solidFill>
              </a:endParaRPr>
            </a:p>
          </p:txBody>
        </p:sp>
        <p:sp>
          <p:nvSpPr>
            <p:cNvPr id="40" name="6-Point Star 39"/>
            <p:cNvSpPr/>
            <p:nvPr/>
          </p:nvSpPr>
          <p:spPr>
            <a:xfrm>
              <a:off x="5108753" y="4323796"/>
              <a:ext cx="218788" cy="262470"/>
            </a:xfrm>
            <a:prstGeom prst="star6">
              <a:avLst/>
            </a:prstGeom>
            <a:solidFill>
              <a:srgbClr val="00C1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C100"/>
                </a:solidFill>
              </a:endParaRPr>
            </a:p>
          </p:txBody>
        </p:sp>
        <p:sp>
          <p:nvSpPr>
            <p:cNvPr id="41" name="6-Point Star 40"/>
            <p:cNvSpPr/>
            <p:nvPr/>
          </p:nvSpPr>
          <p:spPr>
            <a:xfrm>
              <a:off x="6148199" y="4535001"/>
              <a:ext cx="218788" cy="262470"/>
            </a:xfrm>
            <a:prstGeom prst="star6">
              <a:avLst/>
            </a:prstGeom>
            <a:solidFill>
              <a:srgbClr val="00C1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C100"/>
                </a:solidFill>
              </a:endParaRPr>
            </a:p>
          </p:txBody>
        </p:sp>
        <p:sp>
          <p:nvSpPr>
            <p:cNvPr id="42" name="6-Point Star 41"/>
            <p:cNvSpPr/>
            <p:nvPr/>
          </p:nvSpPr>
          <p:spPr>
            <a:xfrm>
              <a:off x="7604412" y="3209179"/>
              <a:ext cx="218788" cy="262470"/>
            </a:xfrm>
            <a:prstGeom prst="star6">
              <a:avLst/>
            </a:prstGeom>
            <a:solidFill>
              <a:srgbClr val="00C1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C100"/>
                </a:solidFill>
              </a:endParaRPr>
            </a:p>
          </p:txBody>
        </p:sp>
        <p:sp>
          <p:nvSpPr>
            <p:cNvPr id="43" name="6-Point Star 42"/>
            <p:cNvSpPr/>
            <p:nvPr/>
          </p:nvSpPr>
          <p:spPr>
            <a:xfrm>
              <a:off x="7216596" y="2908609"/>
              <a:ext cx="218788" cy="262470"/>
            </a:xfrm>
            <a:prstGeom prst="star6">
              <a:avLst/>
            </a:prstGeom>
            <a:solidFill>
              <a:srgbClr val="00C1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C100"/>
                </a:solidFill>
              </a:endParaRPr>
            </a:p>
          </p:txBody>
        </p:sp>
        <p:sp>
          <p:nvSpPr>
            <p:cNvPr id="44" name="6-Point Star 43"/>
            <p:cNvSpPr/>
            <p:nvPr/>
          </p:nvSpPr>
          <p:spPr>
            <a:xfrm>
              <a:off x="4108240" y="2938663"/>
              <a:ext cx="218788" cy="262470"/>
            </a:xfrm>
            <a:prstGeom prst="star6">
              <a:avLst/>
            </a:prstGeom>
            <a:solidFill>
              <a:srgbClr val="00C1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C100"/>
                </a:solidFill>
              </a:endParaRPr>
            </a:p>
          </p:txBody>
        </p:sp>
        <p:sp>
          <p:nvSpPr>
            <p:cNvPr id="45" name="6-Point Star 44"/>
            <p:cNvSpPr/>
            <p:nvPr/>
          </p:nvSpPr>
          <p:spPr>
            <a:xfrm>
              <a:off x="6767611" y="4517465"/>
              <a:ext cx="218788" cy="262470"/>
            </a:xfrm>
            <a:prstGeom prst="star6">
              <a:avLst/>
            </a:prstGeom>
            <a:solidFill>
              <a:srgbClr val="00C1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C100"/>
                </a:solidFill>
              </a:endParaRPr>
            </a:p>
          </p:txBody>
        </p:sp>
        <p:sp>
          <p:nvSpPr>
            <p:cNvPr id="46" name="6-Point Star 45"/>
            <p:cNvSpPr/>
            <p:nvPr/>
          </p:nvSpPr>
          <p:spPr>
            <a:xfrm>
              <a:off x="3887835" y="1849963"/>
              <a:ext cx="218788" cy="262470"/>
            </a:xfrm>
            <a:prstGeom prst="star6">
              <a:avLst/>
            </a:prstGeom>
            <a:solidFill>
              <a:srgbClr val="00C1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C100"/>
                </a:solidFill>
              </a:endParaRPr>
            </a:p>
          </p:txBody>
        </p:sp>
      </p:grpSp>
      <p:sp>
        <p:nvSpPr>
          <p:cNvPr id="47" name="Title 1"/>
          <p:cNvSpPr txBox="1">
            <a:spLocks/>
          </p:cNvSpPr>
          <p:nvPr/>
        </p:nvSpPr>
        <p:spPr>
          <a:xfrm>
            <a:off x="0" y="411425"/>
            <a:ext cx="12192000" cy="86934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API-enabled federation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596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09233" y="1151286"/>
            <a:ext cx="49086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>
                <a:solidFill>
                  <a:schemeClr val="accent5">
                    <a:lumMod val="50000"/>
                  </a:schemeClr>
                </a:solidFill>
                <a:latin typeface="Effra" panose="02000506080000020004" pitchFamily="2" charset="0"/>
              </a:rPr>
              <a:t>DNA Subway</a:t>
            </a:r>
            <a:endParaRPr lang="en-US" sz="3200" dirty="0">
              <a:solidFill>
                <a:schemeClr val="accent5">
                  <a:lumMod val="50000"/>
                </a:schemeClr>
              </a:solidFill>
              <a:latin typeface="Effra" panose="02000506080000020004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22839" y="2243333"/>
            <a:ext cx="89459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Educational workflows for Genomes, DNA Barcoding, RNA-</a:t>
            </a:r>
            <a:r>
              <a:rPr lang="en-US" sz="2400" dirty="0" err="1" smtClean="0"/>
              <a:t>Seq</a:t>
            </a:r>
            <a:r>
              <a:rPr lang="en-US" sz="2400" dirty="0" smtClean="0"/>
              <a:t> 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1459575" y="3384832"/>
            <a:ext cx="1073242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>
                <a:solidFill>
                  <a:prstClr val="black"/>
                </a:solidFill>
              </a:rPr>
              <a:t>Commonly used bioinformatics tools in streamlined workflows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>
                <a:solidFill>
                  <a:prstClr val="black"/>
                </a:solidFill>
              </a:rPr>
              <a:t>Teach important concepts in biology and bioinformatics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>
                <a:solidFill>
                  <a:prstClr val="black"/>
                </a:solidFill>
              </a:rPr>
              <a:t>Inquiry-based experiments for novel discovery and publication of data</a:t>
            </a:r>
            <a:endParaRPr lang="en-US" sz="2800" dirty="0">
              <a:solidFill>
                <a:prstClr val="black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78" y="1453243"/>
            <a:ext cx="1577993" cy="117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3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411425"/>
            <a:ext cx="12192000" cy="86934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Support for Course-Based Research Experiences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026" name="Picture 2" descr="http://www.cyverse.org/sites/default/files/Enke5cropp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718" y="1619477"/>
            <a:ext cx="3663412" cy="1733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3886200"/>
            <a:ext cx="6019800" cy="2115303"/>
          </a:xfrm>
          <a:prstGeom prst="rect">
            <a:avLst/>
          </a:prstGeom>
        </p:spPr>
      </p:pic>
      <p:pic>
        <p:nvPicPr>
          <p:cNvPr id="1028" name="Picture 4" descr="rina Makarevitch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975480"/>
            <a:ext cx="3596191" cy="2026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600" y="1459415"/>
            <a:ext cx="3810000" cy="224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01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09233" y="1151286"/>
            <a:ext cx="25346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>
                <a:solidFill>
                  <a:schemeClr val="accent5">
                    <a:lumMod val="50000"/>
                  </a:schemeClr>
                </a:solidFill>
                <a:latin typeface="Effra" panose="02000506080000020004" pitchFamily="2" charset="0"/>
              </a:rPr>
              <a:t>Bisque</a:t>
            </a:r>
            <a:endParaRPr lang="en-US" sz="3200" dirty="0">
              <a:solidFill>
                <a:schemeClr val="accent5">
                  <a:lumMod val="50000"/>
                </a:schemeClr>
              </a:solidFill>
              <a:latin typeface="Effra" panose="02000506080000020004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22839" y="2243333"/>
            <a:ext cx="89459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Image analysis, management, and metadata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514121" y="3435132"/>
            <a:ext cx="916148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/>
              <a:t>Secure </a:t>
            </a:r>
            <a:r>
              <a:rPr lang="en-US" sz="2800" dirty="0"/>
              <a:t>image storage, analysis, and data management </a:t>
            </a:r>
            <a:endParaRPr lang="en-US" sz="2800" dirty="0" smtClean="0"/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/>
              <a:t>I</a:t>
            </a:r>
            <a:r>
              <a:rPr lang="en-US" sz="2800" dirty="0" smtClean="0"/>
              <a:t>ntegrate </a:t>
            </a:r>
            <a:r>
              <a:rPr lang="en-US" sz="2800" dirty="0"/>
              <a:t>existing applications or create new </a:t>
            </a:r>
            <a:r>
              <a:rPr lang="en-US" sz="2800" dirty="0" smtClean="0"/>
              <a:t>ones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/>
              <a:t>Custom </a:t>
            </a:r>
            <a:r>
              <a:rPr lang="en-US" sz="2800" dirty="0"/>
              <a:t>visualization and image handling routines and APIs</a:t>
            </a:r>
            <a:endParaRPr lang="en-US" sz="28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>
              <a:solidFill>
                <a:prstClr val="black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25" y="1076827"/>
            <a:ext cx="1784991" cy="182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3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74" y="2147240"/>
            <a:ext cx="6995250" cy="35565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512" y="2039567"/>
            <a:ext cx="4914900" cy="37719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411425"/>
            <a:ext cx="12192000" cy="86934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Image and </a:t>
            </a:r>
            <a:r>
              <a:rPr lang="en-US" sz="4400" b="1" dirty="0" err="1" smtClean="0">
                <a:solidFill>
                  <a:schemeClr val="accent5">
                    <a:lumMod val="50000"/>
                  </a:schemeClr>
                </a:solidFill>
              </a:rPr>
              <a:t>GxE</a:t>
            </a:r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-driven collaboration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204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2496" y="2438400"/>
            <a:ext cx="108870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Transforming science through data-driven discovery</a:t>
            </a:r>
          </a:p>
          <a:p>
            <a:endParaRPr lang="en-US" sz="2800" dirty="0"/>
          </a:p>
          <a:p>
            <a:pPr algn="ctr"/>
            <a:r>
              <a:rPr lang="en-US" sz="2800" dirty="0" smtClean="0">
                <a:solidFill>
                  <a:srgbClr val="0971AB"/>
                </a:solidFill>
              </a:rPr>
              <a:t>More than 40K users, PBs of data, and hundreds of publications, courses, and discoveries</a:t>
            </a:r>
            <a:endParaRPr lang="en-US" sz="2800" dirty="0">
              <a:solidFill>
                <a:srgbClr val="0971AB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16112"/>
            <a:ext cx="12192000" cy="761447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CyVerse vision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60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8436" y="1447800"/>
            <a:ext cx="11430000" cy="46243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Aft>
                <a:spcPts val="300"/>
              </a:spcAft>
            </a:pPr>
            <a:r>
              <a:rPr lang="en-US" sz="2800" dirty="0">
                <a:solidFill>
                  <a:srgbClr val="D96728"/>
                </a:solidFill>
              </a:rPr>
              <a:t>Enable data-driven discovery</a:t>
            </a:r>
            <a:r>
              <a:rPr lang="en-US" sz="2800" dirty="0">
                <a:solidFill>
                  <a:srgbClr val="FF6600"/>
                </a:solidFill>
              </a:rPr>
              <a:t>:</a:t>
            </a:r>
          </a:p>
          <a:p>
            <a:pPr marL="800100" lvl="1" indent="-342900" fontAlgn="base">
              <a:spcAft>
                <a:spcPts val="300"/>
              </a:spcAft>
              <a:buFont typeface="Arial"/>
              <a:buChar char="•"/>
            </a:pPr>
            <a:r>
              <a:rPr lang="en-US" sz="2400" dirty="0">
                <a:solidFill>
                  <a:srgbClr val="174471"/>
                </a:solidFill>
              </a:rPr>
              <a:t>Enable “deep” data integration and analysis </a:t>
            </a:r>
          </a:p>
          <a:p>
            <a:pPr marL="800100" lvl="1" indent="-342900" fontAlgn="base">
              <a:spcAft>
                <a:spcPts val="300"/>
              </a:spcAft>
              <a:buFont typeface="Arial"/>
              <a:buChar char="•"/>
            </a:pPr>
            <a:r>
              <a:rPr lang="en-US" sz="2400" dirty="0">
                <a:solidFill>
                  <a:srgbClr val="174471"/>
                </a:solidFill>
              </a:rPr>
              <a:t>Support sophisticated data expeditions defined by users or user groups</a:t>
            </a:r>
          </a:p>
          <a:p>
            <a:pPr marL="800100" lvl="1" indent="-342900" fontAlgn="base">
              <a:spcAft>
                <a:spcPts val="300"/>
              </a:spcAft>
              <a:buFont typeface="Arial"/>
              <a:buChar char="•"/>
            </a:pPr>
            <a:endParaRPr lang="en-US" sz="1000" dirty="0">
              <a:solidFill>
                <a:srgbClr val="174471"/>
              </a:solidFill>
            </a:endParaRPr>
          </a:p>
          <a:p>
            <a:pPr fontAlgn="base">
              <a:lnSpc>
                <a:spcPct val="100000"/>
              </a:lnSpc>
            </a:pPr>
            <a:r>
              <a:rPr lang="en-US" sz="2800" dirty="0">
                <a:solidFill>
                  <a:srgbClr val="D96728"/>
                </a:solidFill>
              </a:rPr>
              <a:t>Foster </a:t>
            </a:r>
            <a:r>
              <a:rPr lang="en-US" sz="2800" dirty="0" smtClean="0">
                <a:solidFill>
                  <a:srgbClr val="D96728"/>
                </a:solidFill>
              </a:rPr>
              <a:t>interoperability </a:t>
            </a:r>
            <a:r>
              <a:rPr lang="en-US" sz="2800" dirty="0">
                <a:solidFill>
                  <a:srgbClr val="D96728"/>
                </a:solidFill>
              </a:rPr>
              <a:t>across computational resources and platforms</a:t>
            </a:r>
            <a:r>
              <a:rPr lang="en-US" sz="2800" dirty="0">
                <a:solidFill>
                  <a:srgbClr val="FF6600"/>
                </a:solidFill>
              </a:rPr>
              <a:t>:</a:t>
            </a:r>
          </a:p>
          <a:p>
            <a:pPr marL="800100" lvl="1" indent="-342900" fontAlgn="base">
              <a:spcAft>
                <a:spcPts val="300"/>
              </a:spcAft>
              <a:buFont typeface="Arial"/>
              <a:buChar char="•"/>
            </a:pPr>
            <a:r>
              <a:rPr lang="en-US" sz="2400" dirty="0">
                <a:solidFill>
                  <a:srgbClr val="174471"/>
                </a:solidFill>
              </a:rPr>
              <a:t>Deliver CyVerse as a self contained platform to public and private sector entities </a:t>
            </a:r>
          </a:p>
          <a:p>
            <a:pPr marL="800100" lvl="1" indent="-342900" fontAlgn="base">
              <a:spcAft>
                <a:spcPts val="300"/>
              </a:spcAft>
              <a:buFont typeface="Arial"/>
              <a:buChar char="•"/>
            </a:pPr>
            <a:r>
              <a:rPr lang="en-US" sz="2400" dirty="0">
                <a:solidFill>
                  <a:srgbClr val="174471"/>
                </a:solidFill>
              </a:rPr>
              <a:t>Encourage ”Powered by CyVerse</a:t>
            </a:r>
          </a:p>
          <a:p>
            <a:pPr marL="800100" lvl="1" indent="-342900" fontAlgn="base">
              <a:spcAft>
                <a:spcPts val="300"/>
              </a:spcAft>
              <a:buFont typeface="Arial"/>
              <a:buChar char="•"/>
            </a:pPr>
            <a:r>
              <a:rPr lang="en-US" sz="2400" dirty="0">
                <a:solidFill>
                  <a:srgbClr val="174471"/>
                </a:solidFill>
              </a:rPr>
              <a:t>Align with other resources: Amazon, Google, NIH Commons, many other federal projects.</a:t>
            </a:r>
          </a:p>
          <a:p>
            <a:pPr marL="800100" lvl="1" indent="-342900" fontAlgn="base">
              <a:spcAft>
                <a:spcPts val="300"/>
              </a:spcAft>
              <a:buFont typeface="Arial"/>
              <a:buChar char="•"/>
            </a:pPr>
            <a:endParaRPr lang="en-US" sz="1000" dirty="0">
              <a:solidFill>
                <a:srgbClr val="174471"/>
              </a:solidFill>
            </a:endParaRPr>
          </a:p>
          <a:p>
            <a:pPr fontAlgn="base">
              <a:spcAft>
                <a:spcPts val="300"/>
              </a:spcAft>
            </a:pPr>
            <a:r>
              <a:rPr lang="en-US" sz="2800" dirty="0">
                <a:solidFill>
                  <a:srgbClr val="D96728"/>
                </a:solidFill>
              </a:rPr>
              <a:t>Train the next generation of data scientists: </a:t>
            </a:r>
            <a:endParaRPr lang="en-US" sz="2800" dirty="0">
              <a:solidFill>
                <a:srgbClr val="FF6600"/>
              </a:solidFill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174471"/>
                </a:solidFill>
              </a:rPr>
              <a:t>Develop a sophisticated workforce for academia and industry 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630921" y="524902"/>
            <a:ext cx="7125030" cy="766160"/>
          </a:xfrm>
          <a:prstGeom prst="rect">
            <a:avLst/>
          </a:prstGeom>
          <a:ln>
            <a:noFill/>
          </a:ln>
          <a:effectLst/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 smtClean="0">
                <a:solidFill>
                  <a:srgbClr val="174471"/>
                </a:solidFill>
                <a:latin typeface="+mn-lt"/>
              </a:rPr>
              <a:t>Future-focused mission goals</a:t>
            </a:r>
            <a:endParaRPr lang="en-US" b="1" dirty="0">
              <a:solidFill>
                <a:srgbClr val="17447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4560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448962" y="3422954"/>
            <a:ext cx="112940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0971AB"/>
                </a:solidFill>
              </a:rPr>
              <a:t>CyVerse is a collaborative virtual organization</a:t>
            </a:r>
            <a:endParaRPr lang="en-US" sz="4000" b="1" dirty="0">
              <a:solidFill>
                <a:srgbClr val="0971AB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920" y="1624522"/>
            <a:ext cx="3151321" cy="150543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951" y="1735741"/>
            <a:ext cx="1420190" cy="154085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6241" y="1502967"/>
            <a:ext cx="2815738" cy="1583852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0" y="457200"/>
            <a:ext cx="12192000" cy="869343"/>
          </a:xfrm>
        </p:spPr>
        <p:txBody>
          <a:bodyPr/>
          <a:lstStyle/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CyVerse Institutions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032" name="Picture 8" descr="https://upload.wikimedia.org/wikipedia/en/thumb/3/3e/University_of_Warwick_logo_2015_with_descriptor.svg/1280px-University_of_Warwick_logo_2015_with_descriptor.sv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229" y="5075898"/>
            <a:ext cx="1004738" cy="667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globaleducationcy.com/wp-content/uploads/2014/06/university-of-liverpool-banner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396" y="4821497"/>
            <a:ext cx="2686367" cy="1094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upload.wikimedia.org/wikipedia/en/thumb/f/ff/University_of_Nottingham.svg/586px-University_of_Nottingham.svg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4456" y="5959772"/>
            <a:ext cx="1825108" cy="738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://elixir-uk.org/ELIXIR-UK/images/bbsrc_logo.gif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5373011"/>
            <a:ext cx="2669508" cy="741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1014017" y="5991915"/>
            <a:ext cx="30421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mtClean="0"/>
              <a:t>CyVerse UK</a:t>
            </a:r>
            <a:endParaRPr lang="en-US" sz="2000" b="1" i="1" dirty="0" smtClean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587" y="4948404"/>
            <a:ext cx="1206173" cy="1027388"/>
          </a:xfrm>
          <a:prstGeom prst="rect">
            <a:avLst/>
          </a:prstGeom>
        </p:spPr>
      </p:pic>
      <p:pic>
        <p:nvPicPr>
          <p:cNvPr id="1026" name="Picture 2" descr="https://upload.wikimedia.org/wikipedia/commons/3/34/Earlham_Institute_logo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9993" y="5916484"/>
            <a:ext cx="1929831" cy="520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mage result for TACC logo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385" y="1753783"/>
            <a:ext cx="3533080" cy="1358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712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73"/>
    </mc:Choice>
    <mc:Fallback xmlns="">
      <p:transition spd="slow" advTm="5973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0142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0" y="516112"/>
            <a:ext cx="12192000" cy="703088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CyVerse evolution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121400" y="25823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1602948" y="3067620"/>
            <a:ext cx="9310586" cy="738922"/>
            <a:chOff x="-56519" y="2559620"/>
            <a:chExt cx="9310586" cy="738922"/>
          </a:xfrm>
        </p:grpSpPr>
        <p:sp>
          <p:nvSpPr>
            <p:cNvPr id="59" name="Rectangle 58"/>
            <p:cNvSpPr/>
            <p:nvPr/>
          </p:nvSpPr>
          <p:spPr>
            <a:xfrm>
              <a:off x="-8466" y="2559620"/>
              <a:ext cx="9262533" cy="255203"/>
            </a:xfrm>
            <a:prstGeom prst="rect">
              <a:avLst/>
            </a:prstGeom>
            <a:gradFill flip="none" rotWithShape="1">
              <a:gsLst>
                <a:gs pos="3000">
                  <a:schemeClr val="bg1"/>
                </a:gs>
                <a:gs pos="87000">
                  <a:srgbClr val="98B099"/>
                </a:gs>
                <a:gs pos="49000">
                  <a:srgbClr val="0098AC">
                    <a:alpha val="39000"/>
                  </a:srgbClr>
                </a:gs>
                <a:gs pos="21000">
                  <a:srgbClr val="0971AB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0" name="Group 59"/>
            <p:cNvGrpSpPr/>
            <p:nvPr/>
          </p:nvGrpSpPr>
          <p:grpSpPr>
            <a:xfrm>
              <a:off x="8342412" y="2811601"/>
              <a:ext cx="592292" cy="486941"/>
              <a:chOff x="1947521" y="3308578"/>
              <a:chExt cx="592292" cy="486941"/>
            </a:xfrm>
          </p:grpSpPr>
          <p:sp>
            <p:nvSpPr>
              <p:cNvPr id="64" name="TextBox 63"/>
              <p:cNvSpPr txBox="1"/>
              <p:nvPr/>
            </p:nvSpPr>
            <p:spPr>
              <a:xfrm>
                <a:off x="1947521" y="3487742"/>
                <a:ext cx="5922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b="1" i="1" dirty="0" smtClean="0">
                    <a:solidFill>
                      <a:srgbClr val="17375E"/>
                    </a:solidFill>
                  </a:rPr>
                  <a:t>2017</a:t>
                </a:r>
                <a:endParaRPr lang="en-US" sz="1400" b="1" i="1" dirty="0">
                  <a:solidFill>
                    <a:srgbClr val="17375E"/>
                  </a:solidFill>
                </a:endParaRPr>
              </a:p>
            </p:txBody>
          </p:sp>
          <p:cxnSp>
            <p:nvCxnSpPr>
              <p:cNvPr id="65" name="Straight Connector 64"/>
              <p:cNvCxnSpPr/>
              <p:nvPr/>
            </p:nvCxnSpPr>
            <p:spPr>
              <a:xfrm>
                <a:off x="2243666" y="3308578"/>
                <a:ext cx="0" cy="188155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/>
          </p:nvGrpSpPr>
          <p:grpSpPr>
            <a:xfrm>
              <a:off x="-56519" y="2811601"/>
              <a:ext cx="592292" cy="486941"/>
              <a:chOff x="1947522" y="3308578"/>
              <a:chExt cx="592292" cy="486941"/>
            </a:xfrm>
          </p:grpSpPr>
          <p:sp>
            <p:nvSpPr>
              <p:cNvPr id="62" name="TextBox 61"/>
              <p:cNvSpPr txBox="1"/>
              <p:nvPr/>
            </p:nvSpPr>
            <p:spPr>
              <a:xfrm>
                <a:off x="1947522" y="3487742"/>
                <a:ext cx="5922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b="1" i="1" dirty="0" smtClean="0">
                    <a:solidFill>
                      <a:srgbClr val="17375E"/>
                    </a:solidFill>
                  </a:rPr>
                  <a:t>2006</a:t>
                </a:r>
                <a:endParaRPr lang="en-US" sz="1400" b="1" i="1" dirty="0">
                  <a:solidFill>
                    <a:srgbClr val="17375E"/>
                  </a:solidFill>
                </a:endParaRPr>
              </a:p>
            </p:txBody>
          </p:sp>
          <p:cxnSp>
            <p:nvCxnSpPr>
              <p:cNvPr id="63" name="Straight Connector 62"/>
              <p:cNvCxnSpPr/>
              <p:nvPr/>
            </p:nvCxnSpPr>
            <p:spPr>
              <a:xfrm>
                <a:off x="2243666" y="3308578"/>
                <a:ext cx="0" cy="188155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6" name="Group 65"/>
          <p:cNvGrpSpPr/>
          <p:nvPr/>
        </p:nvGrpSpPr>
        <p:grpSpPr>
          <a:xfrm>
            <a:off x="1083942" y="2748873"/>
            <a:ext cx="3042139" cy="2247274"/>
            <a:chOff x="-650491" y="2912531"/>
            <a:chExt cx="3042139" cy="2247274"/>
          </a:xfrm>
        </p:grpSpPr>
        <p:sp>
          <p:nvSpPr>
            <p:cNvPr id="67" name="TextBox 66"/>
            <p:cNvSpPr txBox="1"/>
            <p:nvPr/>
          </p:nvSpPr>
          <p:spPr>
            <a:xfrm>
              <a:off x="-650491" y="4282642"/>
              <a:ext cx="3042139" cy="87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700" b="1" i="1" dirty="0" smtClean="0">
                  <a:solidFill>
                    <a:srgbClr val="17375E"/>
                  </a:solidFill>
                </a:rPr>
                <a:t>iPlant 2008</a:t>
              </a:r>
            </a:p>
            <a:p>
              <a:pPr algn="ctr"/>
              <a:r>
                <a:rPr lang="en-US" sz="1700" i="1" dirty="0" smtClean="0">
                  <a:solidFill>
                    <a:srgbClr val="17375E"/>
                  </a:solidFill>
                </a:rPr>
                <a:t>Empowering a </a:t>
              </a:r>
            </a:p>
            <a:p>
              <a:pPr algn="ctr"/>
              <a:r>
                <a:rPr lang="en-US" sz="1700" i="1" dirty="0" smtClean="0">
                  <a:solidFill>
                    <a:srgbClr val="17375E"/>
                  </a:solidFill>
                </a:rPr>
                <a:t>New Plant Biology</a:t>
              </a:r>
              <a:endParaRPr lang="en-US" sz="1700" i="1" dirty="0">
                <a:solidFill>
                  <a:srgbClr val="17375E"/>
                </a:solidFill>
              </a:endParaRPr>
            </a:p>
          </p:txBody>
        </p: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6955" y="2912531"/>
              <a:ext cx="850921" cy="848432"/>
            </a:xfrm>
            <a:prstGeom prst="rect">
              <a:avLst/>
            </a:prstGeom>
          </p:spPr>
        </p:pic>
      </p:grpSp>
      <p:grpSp>
        <p:nvGrpSpPr>
          <p:cNvPr id="69" name="Group 68"/>
          <p:cNvGrpSpPr/>
          <p:nvPr/>
        </p:nvGrpSpPr>
        <p:grpSpPr>
          <a:xfrm>
            <a:off x="7262243" y="2565564"/>
            <a:ext cx="3035781" cy="2531461"/>
            <a:chOff x="6028124" y="2385178"/>
            <a:chExt cx="3259041" cy="2717632"/>
          </a:xfrm>
        </p:grpSpPr>
        <p:sp>
          <p:nvSpPr>
            <p:cNvPr id="70" name="TextBox 69"/>
            <p:cNvSpPr txBox="1"/>
            <p:nvPr/>
          </p:nvSpPr>
          <p:spPr>
            <a:xfrm>
              <a:off x="6028124" y="4111576"/>
              <a:ext cx="3259041" cy="991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i="1" dirty="0" smtClean="0">
                  <a:solidFill>
                    <a:srgbClr val="17375E"/>
                  </a:solidFill>
                </a:rPr>
                <a:t>CyVerse 2016</a:t>
              </a:r>
            </a:p>
            <a:p>
              <a:pPr algn="ctr"/>
              <a:r>
                <a:rPr lang="en-US" dirty="0" smtClean="0">
                  <a:solidFill>
                    <a:srgbClr val="17375E"/>
                  </a:solidFill>
                </a:rPr>
                <a:t>Transforming Science Through Data-Driven Discovery</a:t>
              </a:r>
              <a:endParaRPr lang="en-US" dirty="0">
                <a:solidFill>
                  <a:srgbClr val="17375E"/>
                </a:solidFill>
              </a:endParaRPr>
            </a:p>
          </p:txBody>
        </p:sp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7560" y="2385178"/>
              <a:ext cx="1963086" cy="1623012"/>
            </a:xfrm>
            <a:prstGeom prst="rect">
              <a:avLst/>
            </a:prstGeom>
          </p:spPr>
        </p:pic>
      </p:grpSp>
      <p:grpSp>
        <p:nvGrpSpPr>
          <p:cNvPr id="72" name="Group 71"/>
          <p:cNvGrpSpPr/>
          <p:nvPr/>
        </p:nvGrpSpPr>
        <p:grpSpPr>
          <a:xfrm>
            <a:off x="3373899" y="3322823"/>
            <a:ext cx="1152654" cy="643639"/>
            <a:chOff x="1709674" y="3308578"/>
            <a:chExt cx="1152654" cy="643639"/>
          </a:xfrm>
        </p:grpSpPr>
        <p:sp>
          <p:nvSpPr>
            <p:cNvPr id="73" name="TextBox 72"/>
            <p:cNvSpPr txBox="1"/>
            <p:nvPr/>
          </p:nvSpPr>
          <p:spPr>
            <a:xfrm>
              <a:off x="1709674" y="3428997"/>
              <a:ext cx="11526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rgbClr val="17375E"/>
                  </a:solidFill>
                </a:rPr>
                <a:t>public launch</a:t>
              </a:r>
            </a:p>
            <a:p>
              <a:pPr algn="ctr"/>
              <a:r>
                <a:rPr lang="en-US" sz="1400" b="1" i="1" dirty="0" smtClean="0">
                  <a:solidFill>
                    <a:srgbClr val="17375E"/>
                  </a:solidFill>
                </a:rPr>
                <a:t>2010</a:t>
              </a:r>
              <a:endParaRPr lang="en-US" sz="1400" b="1" i="1" dirty="0">
                <a:solidFill>
                  <a:srgbClr val="17375E"/>
                </a:solidFill>
              </a:endParaRPr>
            </a:p>
          </p:txBody>
        </p:sp>
        <p:cxnSp>
          <p:nvCxnSpPr>
            <p:cNvPr id="74" name="Straight Connector 73"/>
            <p:cNvCxnSpPr/>
            <p:nvPr/>
          </p:nvCxnSpPr>
          <p:spPr>
            <a:xfrm>
              <a:off x="2243666" y="3308578"/>
              <a:ext cx="0" cy="188155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/>
          <p:cNvGrpSpPr/>
          <p:nvPr/>
        </p:nvGrpSpPr>
        <p:grpSpPr>
          <a:xfrm>
            <a:off x="4433187" y="2556515"/>
            <a:ext cx="2908033" cy="2531440"/>
            <a:chOff x="2915339" y="2566697"/>
            <a:chExt cx="3042139" cy="2541630"/>
          </a:xfrm>
        </p:grpSpPr>
        <p:sp>
          <p:nvSpPr>
            <p:cNvPr id="76" name="TextBox 75"/>
            <p:cNvSpPr txBox="1"/>
            <p:nvPr/>
          </p:nvSpPr>
          <p:spPr>
            <a:xfrm>
              <a:off x="2915339" y="4184997"/>
              <a:ext cx="304213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i="1" dirty="0" smtClean="0">
                  <a:solidFill>
                    <a:srgbClr val="17375E"/>
                  </a:solidFill>
                </a:rPr>
                <a:t>iPlant 2013</a:t>
              </a:r>
            </a:p>
            <a:p>
              <a:pPr algn="ctr"/>
              <a:r>
                <a:rPr lang="en-US" dirty="0" smtClean="0">
                  <a:solidFill>
                    <a:srgbClr val="17375E"/>
                  </a:solidFill>
                </a:rPr>
                <a:t>Cyberinfrastructure for </a:t>
              </a:r>
            </a:p>
            <a:p>
              <a:pPr algn="ctr"/>
              <a:r>
                <a:rPr lang="en-US" dirty="0" smtClean="0">
                  <a:solidFill>
                    <a:srgbClr val="17375E"/>
                  </a:solidFill>
                </a:rPr>
                <a:t>Life Sciences</a:t>
              </a:r>
              <a:endParaRPr lang="en-US" dirty="0">
                <a:solidFill>
                  <a:srgbClr val="17375E"/>
                </a:solidFill>
              </a:endParaRPr>
            </a:p>
          </p:txBody>
        </p:sp>
        <p:pic>
          <p:nvPicPr>
            <p:cNvPr id="77" name="Picture 76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8434" l="1895" r="100000">
                          <a14:foregroundMark x1="20842" y1="14318" x2="20842" y2="14318"/>
                          <a14:foregroundMark x1="18526" y1="31767" x2="18526" y2="31767"/>
                          <a14:foregroundMark x1="21895" y1="51678" x2="21895" y2="51678"/>
                          <a14:foregroundMark x1="46947" y1="25503" x2="46947" y2="25503"/>
                          <a14:foregroundMark x1="63789" y1="21029" x2="63789" y2="21029"/>
                          <a14:foregroundMark x1="85684" y1="39150" x2="85684" y2="39150"/>
                          <a14:foregroundMark x1="65895" y1="57271" x2="65895" y2="57271"/>
                          <a14:foregroundMark x1="58526" y1="79418" x2="58526" y2="79418"/>
                        </a14:backgroundRemoval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7748" y="2566697"/>
              <a:ext cx="1455149" cy="1329164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78" name="TextBox 77"/>
            <p:cNvSpPr txBox="1"/>
            <p:nvPr/>
          </p:nvSpPr>
          <p:spPr>
            <a:xfrm>
              <a:off x="3675223" y="3846608"/>
              <a:ext cx="1522381" cy="3244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500" dirty="0">
                  <a:solidFill>
                    <a:srgbClr val="17375E"/>
                  </a:solidFill>
                </a:rPr>
                <a:t>f</a:t>
              </a:r>
              <a:r>
                <a:rPr lang="en-US" sz="1500" dirty="0" smtClean="0">
                  <a:solidFill>
                    <a:srgbClr val="17375E"/>
                  </a:solidFill>
                </a:rPr>
                <a:t>unding renewal</a:t>
              </a: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7299374" y="3309187"/>
            <a:ext cx="550152" cy="486941"/>
            <a:chOff x="1968590" y="3308578"/>
            <a:chExt cx="550152" cy="486941"/>
          </a:xfrm>
        </p:grpSpPr>
        <p:sp>
          <p:nvSpPr>
            <p:cNvPr id="80" name="TextBox 79"/>
            <p:cNvSpPr txBox="1"/>
            <p:nvPr/>
          </p:nvSpPr>
          <p:spPr>
            <a:xfrm>
              <a:off x="1968590" y="3487742"/>
              <a:ext cx="5501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i="1" dirty="0" smtClean="0">
                  <a:solidFill>
                    <a:srgbClr val="17375E"/>
                  </a:solidFill>
                </a:rPr>
                <a:t>2015</a:t>
              </a:r>
              <a:endParaRPr lang="en-US" sz="1400" b="1" i="1" dirty="0">
                <a:solidFill>
                  <a:srgbClr val="17375E"/>
                </a:solidFill>
              </a:endParaRPr>
            </a:p>
          </p:txBody>
        </p:sp>
        <p:cxnSp>
          <p:nvCxnSpPr>
            <p:cNvPr id="81" name="Straight Connector 80"/>
            <p:cNvCxnSpPr/>
            <p:nvPr/>
          </p:nvCxnSpPr>
          <p:spPr>
            <a:xfrm>
              <a:off x="2243666" y="3308578"/>
              <a:ext cx="0" cy="188155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5516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6437426"/>
              </p:ext>
            </p:extLst>
          </p:nvPr>
        </p:nvGraphicFramePr>
        <p:xfrm>
          <a:off x="1981200" y="1371600"/>
          <a:ext cx="8229600" cy="50693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12192000" cy="703088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CyVerse </a:t>
            </a: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</a:rPr>
              <a:t>g</a:t>
            </a:r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rowth: user accounts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32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12192000" cy="703088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CyVerse growth: publications/acknowledgements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6376553"/>
              </p:ext>
            </p:extLst>
          </p:nvPr>
        </p:nvGraphicFramePr>
        <p:xfrm>
          <a:off x="1752600" y="1236488"/>
          <a:ext cx="10134600" cy="5376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9752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156" y="2198962"/>
            <a:ext cx="3139472" cy="209363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856" y="2198962"/>
            <a:ext cx="3316557" cy="209363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29"/>
          <p:cNvSpPr txBox="1">
            <a:spLocks noChangeArrowheads="1"/>
          </p:cNvSpPr>
          <p:nvPr/>
        </p:nvSpPr>
        <p:spPr bwMode="auto">
          <a:xfrm>
            <a:off x="317500" y="4510088"/>
            <a:ext cx="1173595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800" dirty="0">
                <a:ea typeface="Calibri" charset="0"/>
                <a:cs typeface="Calibri" charset="0"/>
              </a:rPr>
              <a:t>Platforms, tools, datasets      </a:t>
            </a:r>
            <a:r>
              <a:rPr lang="en-US" altLang="en-US" sz="2800" dirty="0" smtClean="0">
                <a:ea typeface="Calibri" charset="0"/>
                <a:cs typeface="Calibri" charset="0"/>
              </a:rPr>
              <a:t>  Storage </a:t>
            </a:r>
            <a:r>
              <a:rPr lang="en-US" altLang="en-US" sz="2800" dirty="0">
                <a:ea typeface="Calibri" charset="0"/>
                <a:cs typeface="Calibri" charset="0"/>
              </a:rPr>
              <a:t>and compute      </a:t>
            </a:r>
            <a:r>
              <a:rPr lang="en-US" altLang="en-US" sz="2800" dirty="0" smtClean="0">
                <a:ea typeface="Calibri" charset="0"/>
                <a:cs typeface="Calibri" charset="0"/>
              </a:rPr>
              <a:t>   </a:t>
            </a:r>
            <a:r>
              <a:rPr lang="en-US" altLang="en-US" sz="2800" dirty="0">
                <a:ea typeface="Calibri" charset="0"/>
                <a:cs typeface="Calibri" charset="0"/>
              </a:rPr>
              <a:t>Training and support</a:t>
            </a:r>
          </a:p>
        </p:txBody>
      </p:sp>
      <p:pic>
        <p:nvPicPr>
          <p:cNvPr id="11" name="Picture 10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54" y="2198962"/>
            <a:ext cx="3222674" cy="2105524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533400"/>
            <a:ext cx="12192000" cy="703088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Community-focused cyberinfrastructure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3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317066" y="1524000"/>
            <a:ext cx="2194560" cy="1408176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40" y="1525889"/>
            <a:ext cx="2194560" cy="1406287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4828" y="1525889"/>
            <a:ext cx="2194560" cy="1406287"/>
          </a:xfrm>
          <a:prstGeom prst="rect">
            <a:avLst/>
          </a:prstGeom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677400" y="1524000"/>
            <a:ext cx="2194560" cy="140817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616188" y="2932176"/>
            <a:ext cx="11482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Microbial                     Plant                         Animal 	         Biomedical               Ecological</a:t>
            </a:r>
            <a:endParaRPr lang="en-US" sz="2400" b="1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0" y="516112"/>
            <a:ext cx="12192000" cy="703088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142248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CyVerse is built for data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3074" name="Picture 2" descr="mage result for microbes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55" y="1525888"/>
            <a:ext cx="2190278" cy="1408176"/>
          </a:xfrm>
          <a:prstGeom prst="rect">
            <a:avLst/>
          </a:prstGeom>
          <a:noFill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mage result for bam file igv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33" y="3675288"/>
            <a:ext cx="3124200" cy="199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elated imag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3675288"/>
            <a:ext cx="2572207" cy="1658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48400" y="4206367"/>
            <a:ext cx="1563863" cy="1466122"/>
          </a:xfrm>
          <a:prstGeom prst="rect">
            <a:avLst/>
          </a:prstGeom>
        </p:spPr>
      </p:pic>
      <p:pic>
        <p:nvPicPr>
          <p:cNvPr id="3080" name="Picture 8" descr="mage result for gwas genotype file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291" y="3675288"/>
            <a:ext cx="3294344" cy="2015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1752600" y="5865080"/>
            <a:ext cx="96880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Sequence                                   Images		</a:t>
            </a:r>
            <a:r>
              <a:rPr lang="en-US" sz="2400" b="1" dirty="0"/>
              <a:t> </a:t>
            </a:r>
            <a:r>
              <a:rPr lang="en-US" sz="2400" b="1" dirty="0" smtClean="0"/>
              <a:t>                     Other datatypes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17033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25"/>
            <a:ext cx="12192000" cy="869343"/>
          </a:xfrm>
        </p:spPr>
        <p:txBody>
          <a:bodyPr/>
          <a:lstStyle/>
          <a:p>
            <a:r>
              <a:rPr lang="en-US" sz="4400" b="1" dirty="0">
                <a:solidFill>
                  <a:schemeClr val="accent5">
                    <a:lumMod val="50000"/>
                  </a:schemeClr>
                </a:solidFill>
              </a:rPr>
              <a:t>CyVerse p</a:t>
            </a:r>
            <a:r>
              <a:rPr lang="en-US" sz="4400" b="1" dirty="0" smtClean="0">
                <a:solidFill>
                  <a:schemeClr val="accent5">
                    <a:lumMod val="50000"/>
                  </a:schemeClr>
                </a:solidFill>
              </a:rPr>
              <a:t>roduct stack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928" y="1280768"/>
            <a:ext cx="6321125" cy="5424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8" name="Group 27"/>
          <p:cNvGrpSpPr/>
          <p:nvPr/>
        </p:nvGrpSpPr>
        <p:grpSpPr>
          <a:xfrm>
            <a:off x="9216453" y="2007585"/>
            <a:ext cx="2186994" cy="4357543"/>
            <a:chOff x="7472319" y="1996817"/>
            <a:chExt cx="2186994" cy="4357543"/>
          </a:xfrm>
        </p:grpSpPr>
        <p:sp>
          <p:nvSpPr>
            <p:cNvPr id="29" name="Left Arrow 28"/>
            <p:cNvSpPr/>
            <p:nvPr/>
          </p:nvSpPr>
          <p:spPr>
            <a:xfrm>
              <a:off x="7472319" y="2149452"/>
              <a:ext cx="378261" cy="276191"/>
            </a:xfrm>
            <a:prstGeom prst="leftArrow">
              <a:avLst/>
            </a:prstGeom>
            <a:solidFill>
              <a:srgbClr val="5C8727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890663" y="1996817"/>
              <a:ext cx="174977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tx2"/>
                  </a:solidFill>
                </a:rPr>
                <a:t>Ready to use</a:t>
              </a:r>
              <a:br>
                <a:rPr lang="en-US" sz="1600" b="1" dirty="0" smtClean="0">
                  <a:solidFill>
                    <a:schemeClr val="tx2"/>
                  </a:solidFill>
                </a:rPr>
              </a:br>
              <a:r>
                <a:rPr lang="en-US" sz="1600" b="1" dirty="0" smtClean="0">
                  <a:solidFill>
                    <a:schemeClr val="tx2"/>
                  </a:solidFill>
                </a:rPr>
                <a:t>Platforms</a:t>
              </a:r>
              <a:endParaRPr lang="en-US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1" name="Left Arrow 30"/>
            <p:cNvSpPr/>
            <p:nvPr/>
          </p:nvSpPr>
          <p:spPr>
            <a:xfrm>
              <a:off x="7478849" y="5916939"/>
              <a:ext cx="378261" cy="276191"/>
            </a:xfrm>
            <a:prstGeom prst="leftArrow">
              <a:avLst/>
            </a:prstGeom>
            <a:solidFill>
              <a:srgbClr val="5C8727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94370" y="5769584"/>
              <a:ext cx="174977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rgbClr val="1F497D"/>
                  </a:solidFill>
                </a:rPr>
                <a:t>Foundational</a:t>
              </a:r>
              <a:br>
                <a:rPr lang="en-US" sz="1600" b="1" dirty="0" smtClean="0">
                  <a:solidFill>
                    <a:srgbClr val="1F497D"/>
                  </a:solidFill>
                </a:rPr>
              </a:br>
              <a:r>
                <a:rPr lang="en-US" sz="1600" b="1" dirty="0" smtClean="0">
                  <a:solidFill>
                    <a:srgbClr val="1F497D"/>
                  </a:solidFill>
                </a:rPr>
                <a:t>Capabilities</a:t>
              </a:r>
              <a:endParaRPr lang="en-US" sz="1600" b="1" dirty="0">
                <a:solidFill>
                  <a:srgbClr val="1F497D"/>
                </a:solidFill>
              </a:endParaRPr>
            </a:p>
          </p:txBody>
        </p:sp>
        <p:sp>
          <p:nvSpPr>
            <p:cNvPr id="33" name="Left Arrow 32"/>
            <p:cNvSpPr/>
            <p:nvPr/>
          </p:nvSpPr>
          <p:spPr>
            <a:xfrm>
              <a:off x="7472319" y="4959976"/>
              <a:ext cx="378261" cy="276191"/>
            </a:xfrm>
            <a:prstGeom prst="leftArrow">
              <a:avLst/>
            </a:prstGeom>
            <a:solidFill>
              <a:srgbClr val="5C8727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836156" y="4851861"/>
              <a:ext cx="1823157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rgbClr val="1F497D"/>
                  </a:solidFill>
                </a:rPr>
                <a:t>Established CI Components</a:t>
              </a:r>
              <a:endParaRPr lang="en-US" sz="1600" b="1" dirty="0">
                <a:solidFill>
                  <a:srgbClr val="1F497D"/>
                </a:solidFill>
              </a:endParaRPr>
            </a:p>
          </p:txBody>
        </p:sp>
        <p:sp>
          <p:nvSpPr>
            <p:cNvPr id="35" name="Left Arrow 34"/>
            <p:cNvSpPr/>
            <p:nvPr/>
          </p:nvSpPr>
          <p:spPr>
            <a:xfrm>
              <a:off x="7472319" y="3669465"/>
              <a:ext cx="378261" cy="276191"/>
            </a:xfrm>
            <a:prstGeom prst="leftArrow">
              <a:avLst/>
            </a:prstGeom>
            <a:solidFill>
              <a:srgbClr val="5C8727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842686" y="3516830"/>
              <a:ext cx="174977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tx2"/>
                  </a:solidFill>
                </a:rPr>
                <a:t>Extensible Services </a:t>
              </a:r>
              <a:endParaRPr lang="en-US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639339" y="1674020"/>
            <a:ext cx="1267514" cy="4492258"/>
            <a:chOff x="-104795" y="1663252"/>
            <a:chExt cx="1267514" cy="4492258"/>
          </a:xfrm>
        </p:grpSpPr>
        <p:sp>
          <p:nvSpPr>
            <p:cNvPr id="38" name="Shape 195"/>
            <p:cNvSpPr/>
            <p:nvPr/>
          </p:nvSpPr>
          <p:spPr>
            <a:xfrm rot="16200000">
              <a:off x="-1859401" y="3751424"/>
              <a:ext cx="4001656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 b="1">
                  <a:solidFill>
                    <a:srgbClr val="008F00"/>
                  </a:solidFill>
                </a:defRPr>
              </a:lvl1pPr>
            </a:lstStyle>
            <a:p>
              <a:r>
                <a:rPr sz="2600" dirty="0"/>
                <a:t>Ease of Use</a:t>
              </a:r>
            </a:p>
          </p:txBody>
        </p:sp>
        <p:sp>
          <p:nvSpPr>
            <p:cNvPr id="39" name="Shape 197"/>
            <p:cNvSpPr/>
            <p:nvPr/>
          </p:nvSpPr>
          <p:spPr>
            <a:xfrm>
              <a:off x="355601" y="1663252"/>
              <a:ext cx="152399" cy="4398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70"/>
                  </a:moveTo>
                  <a:lnTo>
                    <a:pt x="10800" y="0"/>
                  </a:lnTo>
                  <a:lnTo>
                    <a:pt x="21600" y="1670"/>
                  </a:lnTo>
                  <a:lnTo>
                    <a:pt x="16200" y="1670"/>
                  </a:lnTo>
                  <a:lnTo>
                    <a:pt x="16200" y="21600"/>
                  </a:lnTo>
                  <a:lnTo>
                    <a:pt x="5400" y="21600"/>
                  </a:lnTo>
                  <a:lnTo>
                    <a:pt x="5400" y="1670"/>
                  </a:lnTo>
                  <a:close/>
                </a:path>
              </a:pathLst>
            </a:custGeom>
            <a:solidFill>
              <a:srgbClr val="5C8727"/>
            </a:solidFill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45719" rIns="45719" anchor="ctr"/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" name="Shape 206"/>
            <p:cNvSpPr/>
            <p:nvPr/>
          </p:nvSpPr>
          <p:spPr>
            <a:xfrm>
              <a:off x="571500" y="1747360"/>
              <a:ext cx="165100" cy="4408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9930"/>
                  </a:moveTo>
                  <a:lnTo>
                    <a:pt x="10800" y="21600"/>
                  </a:lnTo>
                  <a:lnTo>
                    <a:pt x="21600" y="19930"/>
                  </a:lnTo>
                  <a:lnTo>
                    <a:pt x="16200" y="19930"/>
                  </a:lnTo>
                  <a:lnTo>
                    <a:pt x="16200" y="0"/>
                  </a:lnTo>
                  <a:lnTo>
                    <a:pt x="5400" y="0"/>
                  </a:lnTo>
                  <a:lnTo>
                    <a:pt x="5400" y="1993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45719" rIns="45719" anchor="ctr"/>
            <a:lstStyle/>
            <a:p>
              <a:pPr algn="ctr">
                <a:defRPr>
                  <a:solidFill>
                    <a:srgbClr val="531B93"/>
                  </a:solidFill>
                </a:defRPr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41" name="Shape 207"/>
            <p:cNvSpPr/>
            <p:nvPr/>
          </p:nvSpPr>
          <p:spPr>
            <a:xfrm rot="5383027">
              <a:off x="-1084330" y="3864028"/>
              <a:ext cx="4001655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 b="1">
                  <a:solidFill>
                    <a:srgbClr val="531B93"/>
                  </a:solidFill>
                </a:defRPr>
              </a:lvl1pPr>
            </a:lstStyle>
            <a:p>
              <a:r>
                <a:rPr sz="2600" dirty="0">
                  <a:solidFill>
                    <a:srgbClr val="1F497D"/>
                  </a:solidFill>
                </a:rPr>
                <a:t>Flexibility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998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509233" y="1151286"/>
            <a:ext cx="43396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accent5">
                    <a:lumMod val="50000"/>
                  </a:schemeClr>
                </a:solidFill>
                <a:latin typeface="Effra" panose="02000506080000020004" pitchFamily="2" charset="0"/>
              </a:rPr>
              <a:t>Data Store </a:t>
            </a:r>
            <a:endParaRPr lang="en-US" sz="3600" dirty="0">
              <a:solidFill>
                <a:schemeClr val="accent5">
                  <a:lumMod val="50000"/>
                </a:schemeClr>
              </a:solidFill>
              <a:latin typeface="Effra" panose="02000506080000020004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12327" y="3568793"/>
            <a:ext cx="7814960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/>
              <a:t>Initial 100 GB allocation – TB allocations available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/>
              <a:t>Automatic data backup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 smtClean="0"/>
              <a:t>Easy upload /download and sharing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2483651" y="2382493"/>
            <a:ext cx="894595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resources you need to share and manage data with your lab, colleagues and community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14" y="827819"/>
            <a:ext cx="1519505" cy="214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56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f874b6422e71294979d2e4ecdfa995844aca235a"/>
</p:tagLst>
</file>

<file path=ppt/theme/theme1.xml><?xml version="1.0" encoding="utf-8"?>
<a:theme xmlns:a="http://schemas.openxmlformats.org/drawingml/2006/main" name="Generic New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yVerse PPT Theme-template" id="{F542F1E0-408B-4E0D-B65A-071A189FF1E9}" vid="{AC48C072-E801-4DE1-8C9B-ED2920775E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CyVerse PPT Theme-template</Template>
  <TotalTime>3061</TotalTime>
  <Words>562</Words>
  <Application>Microsoft Macintosh PowerPoint</Application>
  <PresentationFormat>Widescreen</PresentationFormat>
  <Paragraphs>152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Consolas</vt:lpstr>
      <vt:lpstr>Effra</vt:lpstr>
      <vt:lpstr>Wingdings</vt:lpstr>
      <vt:lpstr>Generic New Slide</vt:lpstr>
      <vt:lpstr>CyVerse Tools and Services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CyVerse product stack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CyVerse Institutions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Williams</dc:creator>
  <cp:lastModifiedBy>Microsoft Office User</cp:lastModifiedBy>
  <cp:revision>65</cp:revision>
  <dcterms:created xsi:type="dcterms:W3CDTF">2016-02-11T16:59:42Z</dcterms:created>
  <dcterms:modified xsi:type="dcterms:W3CDTF">2017-08-30T12:52:05Z</dcterms:modified>
</cp:coreProperties>
</file>

<file path=docProps/thumbnail.jpeg>
</file>